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68" r:id="rId4"/>
    <p:sldId id="265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69" r:id="rId13"/>
    <p:sldId id="266" r:id="rId14"/>
    <p:sldId id="271" r:id="rId15"/>
    <p:sldId id="258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90" userDrawn="1">
          <p15:clr>
            <a:srgbClr val="A4A3A4"/>
          </p15:clr>
        </p15:guide>
        <p15:guide id="2" pos="2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230" y="222"/>
      </p:cViewPr>
      <p:guideLst>
        <p:guide orient="horz" pos="3990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29.0.222\Users\Komlev\&#1056;&#1091;&#1082;&#1086;&#1074;&#1086;&#1076;&#1080;&#1090;&#1077;&#1083;&#1100;\&#1056;&#1103;&#1079;&#1072;&#1085;&#1100;%202018\&#1055;&#1088;&#1086;&#1090;&#1086;&#1082;&#1086;&#1083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83606751523396"/>
          <c:y val="0.25018173182637066"/>
          <c:w val="0.34081319676088745"/>
          <c:h val="0.564554063555407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жалоб и обращений по тематике</c:v>
                </c:pt>
              </c:strCache>
            </c:strRef>
          </c:tx>
          <c:spPr>
            <a:effectLst/>
          </c:spPr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</c:dPt>
          <c:dPt>
            <c:idx val="1"/>
            <c:bubble3D val="0"/>
            <c:explosion val="1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</c:dPt>
          <c:dPt>
            <c:idx val="2"/>
            <c:bubble3D val="0"/>
            <c:explosion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</c:dPt>
          <c:dPt>
            <c:idx val="3"/>
            <c:bubble3D val="0"/>
            <c:explosion val="8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</c:dPt>
          <c:dPt>
            <c:idx val="4"/>
            <c:bubble3D val="0"/>
            <c:explosion val="22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55000"/>
                  </a:srgb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56277446703231"/>
                  <c:y val="0.192310296495400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3600" b="1" dirty="0" smtClean="0">
                        <a:solidFill>
                          <a:schemeClr val="bg1"/>
                        </a:solidFill>
                      </a:rPr>
                      <a:t>49</a:t>
                    </a: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8270707262494E-3"/>
                  <c:y val="9.691702207210221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1</a:t>
                    </a:r>
                    <a:r>
                      <a:rPr lang="ru-RU" sz="3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3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 sz="3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821026997559012E-2"/>
                  <c:y val="0.1363779958449383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3200" b="1" dirty="0" smtClean="0">
                        <a:solidFill>
                          <a:schemeClr val="bg1"/>
                        </a:solidFill>
                      </a:rPr>
                      <a:t>12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270678973721647"/>
                  <c:y val="0.1245883111439484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3600" b="1" dirty="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36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36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50265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Почтовая связь</c:v>
                </c:pt>
                <c:pt idx="1">
                  <c:v>Вопросы эксплуатации оборудования</c:v>
                </c:pt>
                <c:pt idx="2">
                  <c:v>Вопросы представления услуг связи</c:v>
                </c:pt>
                <c:pt idx="3">
                  <c:v>Жалобы на операторов сотовй связи</c:v>
                </c:pt>
                <c:pt idx="4">
                  <c:v>Другие вопросы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3561</c:v>
                </c:pt>
                <c:pt idx="1">
                  <c:v>82</c:v>
                </c:pt>
                <c:pt idx="2">
                  <c:v>923</c:v>
                </c:pt>
                <c:pt idx="3">
                  <c:v>847</c:v>
                </c:pt>
                <c:pt idx="4">
                  <c:v>1796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1417397020472921E-2"/>
          <c:y val="0.17237236130661537"/>
          <c:w val="0.31638182508619683"/>
          <c:h val="0.82762763869338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1337966997076"/>
          <c:y val="0.15381617484730298"/>
          <c:w val="0.40802677029311907"/>
          <c:h val="0.7047040989035249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2"/>
          </c:dPt>
          <c:dPt>
            <c:idx val="1"/>
            <c:bubble3D val="0"/>
            <c:explosion val="10"/>
          </c:dPt>
          <c:dPt>
            <c:idx val="2"/>
            <c:bubble3D val="0"/>
            <c:explosion val="13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6.235948487796808E-2"/>
                  <c:y val="-8.92268746780484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5832060291561318E-2"/>
                  <c:y val="5.4289989452253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в1!$A$1:$A$6</c:f>
              <c:strCache>
                <c:ptCount val="6"/>
                <c:pt idx="0">
                  <c:v>13.4. Нарушение правил эксплуатации РЭС</c:v>
                </c:pt>
                <c:pt idx="1">
                  <c:v>14.1 Нарушение лицензионных условий и правил оказания услуг</c:v>
                </c:pt>
                <c:pt idx="2">
                  <c:v>13.34 Отсутствие блокировки запрещенных сайтов </c:v>
                </c:pt>
                <c:pt idx="3">
                  <c:v>13.38 Несвоевременная уплата обязательных отчислений</c:v>
                </c:pt>
                <c:pt idx="4">
                  <c:v>19.7. Непредставление сведений (информации)</c:v>
                </c:pt>
                <c:pt idx="5">
                  <c:v>19.5. Невыполнение в срок законного предписания</c:v>
                </c:pt>
              </c:strCache>
            </c:strRef>
          </c:cat>
          <c:val>
            <c:numRef>
              <c:f>в1!$B$1:$B$6</c:f>
              <c:numCache>
                <c:formatCode>General</c:formatCode>
                <c:ptCount val="6"/>
                <c:pt idx="0">
                  <c:v>7094</c:v>
                </c:pt>
                <c:pt idx="1">
                  <c:v>1537</c:v>
                </c:pt>
                <c:pt idx="2">
                  <c:v>411</c:v>
                </c:pt>
                <c:pt idx="3">
                  <c:v>217</c:v>
                </c:pt>
                <c:pt idx="4">
                  <c:v>106</c:v>
                </c:pt>
                <c:pt idx="5">
                  <c:v>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0.68145</cdr:x>
      <cdr:y>0.81844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5056" y="4121867"/>
          <a:ext cx="26574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Всего  учтено 7209 обращений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0.86474</cdr:x>
      <cdr:y>0.78318</cdr:y>
    </cdr:from>
    <cdr:to>
      <cdr:x>0.96864</cdr:x>
      <cdr:y>0.96262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10704" y="3990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Всего учтено</a:t>
          </a:r>
        </a:p>
        <a:p xmlns:a="http://schemas.openxmlformats.org/drawingml/2006/main">
          <a:r>
            <a:rPr lang="ru-RU" sz="1100" dirty="0" smtClean="0"/>
            <a:t> 9420 протоколов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06A8-0288-432D-8C33-5CD0033C3E7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C576-F50C-4F52-8E0B-BA7878316F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9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1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81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02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27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0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5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9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59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78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34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70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4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CA22-E28D-41B8-BB75-93345A85121A}" type="datetimeFigureOut">
              <a:rPr lang="ru-RU" smtClean="0"/>
              <a:t>12.10.2018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402E-63D9-4AA3-9102-2E9A353800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597" y="3096151"/>
            <a:ext cx="760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ОБЗОР НАРУШЕНИЙ ОПЕРАТОРАМИ СВЯЗИ ПРАВИЛ ОКАЗАНИЯ </a:t>
            </a:r>
            <a:r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УСЛУГ </a:t>
            </a:r>
            <a:r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СВЯЗИ </a:t>
            </a:r>
            <a:r>
              <a:rPr lang="ru-RU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ПРИ ОКАЗАНИИ УСЛУГ АБОНЕНТАМ</a:t>
            </a:r>
            <a:endParaRPr lang="ru-RU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72" y="4193927"/>
            <a:ext cx="387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Комлев Роман Сергеевич,</a:t>
            </a:r>
            <a:endParaRPr lang="ru-RU" sz="1200" dirty="0">
              <a:solidFill>
                <a:srgbClr val="04528A"/>
              </a:solidFill>
              <a:latin typeface="Arial Narrow" panose="020B0606020202030204" pitchFamily="34" charset="0"/>
            </a:endParaRPr>
          </a:p>
          <a:p>
            <a:r>
              <a:rPr lang="ru-RU" sz="1200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Начальник отдела контроля (надзора) в сфере связи</a:t>
            </a:r>
            <a:endParaRPr lang="ru-RU" sz="1200" dirty="0">
              <a:solidFill>
                <a:srgbClr val="04528A"/>
              </a:solidFill>
              <a:latin typeface="Arial Narrow" panose="020B0606020202030204" pitchFamily="34" charset="0"/>
            </a:endParaRPr>
          </a:p>
          <a:p>
            <a:endParaRPr lang="ru-RU" sz="1200" dirty="0">
              <a:solidFill>
                <a:srgbClr val="04528A"/>
              </a:solidFill>
              <a:latin typeface="Arial Narrow" panose="020B0606020202030204" pitchFamily="34" charset="0"/>
            </a:endParaRPr>
          </a:p>
          <a:p>
            <a:r>
              <a:rPr lang="ru-RU" sz="1200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Управление Роскомнадзора по Костромской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275" y="6129634"/>
            <a:ext cx="18268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РЯЗАНЬ,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ОКТЯБРЬ 2018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10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076" y="386817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ОБЯЗАННОСТИ ОПЕРАТОРА СВЯЗИ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3110"/>
              </p:ext>
            </p:extLst>
          </p:nvPr>
        </p:nvGraphicFramePr>
        <p:xfrm>
          <a:off x="318701" y="1504120"/>
          <a:ext cx="8272849" cy="401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046"/>
                <a:gridCol w="2954803"/>
              </a:tblGrid>
              <a:tr h="116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Обеспечивать оказание  услуга связи 24ч, в сутки, если иное не предусмотрено законодательством РФ или договором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Оказывать абоненту / пользователю в соответствии с законодательными и иными нормативными правовыми актами Российской Федерации, настоящими Правилами, лицензией и договором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Извещать абонента/пользователя в местах работы с абонентами /пользователями, через свой сайт / ЛК для оплаты  услуг связи не менее чем за 10 дней до введения новых тарифов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Устранять в установленный срок неисправности, препятствующие использованию телематическими услугами связи  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Информация о сроках устранения неисправностей, препятствующих пользованию услугами связи, размещается на сайте оператора связи в информационно-телекоммуникационной сети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"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Интернет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"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</a:tr>
              <a:tr h="4742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 поступлении  запроса от органа, осуществляющего оперативно-розыскную деятельность, в течение 3 рабочих дней направить абоненту запрос с требованием подтвердить соответствие персональных данных  указанных в договоре и   фактического пользователя, с указанием даты прекращения оказания услуг связи в случае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подтверждения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путем отправки короткого текстового сообщения по сети подвижной радиотелефонной связи;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путем отправки сообщения с использованием справочно-информационной службы оператора связи, в том числе автоинформатора;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с использованием информационно-телекоммуникационной сети "Интернет", в том числе путем отправки сообщения по электронной почте (при наличии адреса)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путем отправки уведомления с использованием системы самообслуживания оператора связи, через личный кабинет  абонента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Повторно информировать об этом не позднее чем за 3 суток до прекращения оказания услуг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связи.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Обеспечить для абонента возможность подтверждения соответствия персональных данных фактического пользователя сведениям, заявленным в договоре, путем информирования о данных способах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11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076" y="386817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ОБЯЗАННОСТИ ОПЕРАТОРА СВЯЗИ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40244"/>
              </p:ext>
            </p:extLst>
          </p:nvPr>
        </p:nvGraphicFramePr>
        <p:xfrm>
          <a:off x="318701" y="1504120"/>
          <a:ext cx="8272849" cy="413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99"/>
                <a:gridCol w="3823568"/>
                <a:gridCol w="2177182"/>
              </a:tblGrid>
              <a:tr h="4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Телематика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Кабельное телевещание</a:t>
                      </a:r>
                    </a:p>
                  </a:txBody>
                  <a:tcPr marL="9525" marR="9525" marT="9525" marB="0" anchor="ctr"/>
                </a:tc>
              </a:tr>
              <a:tr h="577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Выполнять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обязательства по включению пункта договора с требованием представления сведений о пользователях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оконченного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устройства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г) создавать условия для беспрепятственного доступа абонентов, в том числе инвалидов, к объектам, предназначенным для работы с абонентами, и местам оплаты услуг, организованным оператором связи;</a:t>
                      </a:r>
                    </a:p>
                  </a:txBody>
                  <a:tcPr marL="9525" marR="9525" marT="9525" marB="0" anchor="ctr"/>
                </a:tc>
              </a:tr>
              <a:tr h="5778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Исключить возможность доступа к информационным системам, сетевые адреса или унифицированные указатели которых абонент сообщает оператору связи в предусмотренном договором виде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 действия, совершенные после идентификации, считаются совершенными абонентом.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Оператор связи обязан фиксировать (в электронном виде) и хранить информацию о действиях абонентов по: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а) получению информации об услугах телефонной связи, оказываемых оператором связи, и состоянии расчетов за них, а также иную информацию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б) заказе детализацию счета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хранения указанной информации оператором связи составляет: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а)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менее 3 лет со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дня расторжения договора - в отношении действий абонентов, направленных на изменение условий договора;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б)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менее 3 лет со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дня совершения действия - для остальных действий абонентов.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е) доставлять до пользовательского (оконечного) оборудования сигнал телерадиопрограммы, соответствующий технологическим параметрам, установленным в договоре между оператором связи и вещателем.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7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12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76" y="422181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ПОРЯДОК РАССМОТРЕНИЯ ПРЕТЕНЗИЙ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5690"/>
              </p:ext>
            </p:extLst>
          </p:nvPr>
        </p:nvGraphicFramePr>
        <p:xfrm>
          <a:off x="461577" y="2180727"/>
          <a:ext cx="7581853" cy="385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507"/>
                <a:gridCol w="2057400"/>
                <a:gridCol w="2576946"/>
              </a:tblGrid>
              <a:tr h="635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Телематика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Кабельное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вещание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</a:tr>
              <a:tr h="635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связи обязан иметь книгу жалоб и предложений и выдавать ее по первому требованию абонента/пользователя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+(126-фз)</a:t>
                      </a:r>
                    </a:p>
                  </a:txBody>
                  <a:tcPr marL="9525" marR="9525" marT="9525" marB="0" anchor="ctr"/>
                </a:tc>
              </a:tr>
              <a:tr h="964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неисполнении или ненадлежащем исполнении оператором связи обязательств по оказанию  услуг связи абонент/пользователь до обращения в суд предъявляют оператору связи претензию.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+(126-фз)</a:t>
                      </a:r>
                    </a:p>
                  </a:txBody>
                  <a:tcPr marL="9525" marR="9525" marT="9525" marB="0" anchor="ctr"/>
                </a:tc>
              </a:tr>
              <a:tr h="55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Претензия предъявляется в письменной форме и подлежит регистрации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день получения ее оператором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рабочего дня, следующего за днем ее поступления (126-фз)</a:t>
                      </a:r>
                    </a:p>
                  </a:txBody>
                  <a:tcPr marL="9525" marR="9525" marT="9525" marB="0" anchor="ctr"/>
                </a:tc>
              </a:tr>
              <a:tr h="418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Претензия рассматривается оператором связи в срок с даты регистрации претензии.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60 дней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  (126-фз)</a:t>
                      </a:r>
                    </a:p>
                  </a:txBody>
                  <a:tcPr marL="9525" marR="9525" marT="9525" marB="0" anchor="ctr"/>
                </a:tc>
              </a:tr>
              <a:tr h="635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результатах рассмотрения претензии оператор связи должен сообщить предъявившим ее абоненту/пользователю.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письменной форме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письменной  или  электронного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документа, подписанного простой электронной подписью, если такая форма указана в претензии (126-фз)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4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13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68" y="347220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ОСНОВНЫЕ НАРУШЕНИЯ ПРАВИЛ ОКАЗАНИЯ УСЛУГ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" y="1765324"/>
            <a:ext cx="7858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Оказание услуг кабельного телевидения без договора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Не </a:t>
            </a:r>
            <a:r>
              <a:rPr lang="ru-RU" dirty="0" smtClean="0"/>
              <a:t>обеспечивается работа обязательного пакета </a:t>
            </a:r>
            <a:r>
              <a:rPr lang="ru-RU" dirty="0"/>
              <a:t>информационных услуг </a:t>
            </a:r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Не </a:t>
            </a:r>
            <a:r>
              <a:rPr lang="ru-RU" dirty="0" smtClean="0"/>
              <a:t>заполняются </a:t>
            </a:r>
            <a:r>
              <a:rPr lang="ru-RU" dirty="0"/>
              <a:t>в </a:t>
            </a:r>
            <a:r>
              <a:rPr lang="ru-RU" dirty="0" smtClean="0"/>
              <a:t>договоре </a:t>
            </a:r>
            <a:r>
              <a:rPr lang="ru-RU" dirty="0"/>
              <a:t>все обязательные для этого поля</a:t>
            </a:r>
          </a:p>
          <a:p>
            <a:endParaRPr lang="ru-RU" dirty="0" smtClean="0"/>
          </a:p>
          <a:p>
            <a:r>
              <a:rPr lang="ru-RU" dirty="0" smtClean="0"/>
              <a:t>- Изменение  тарифных планов </a:t>
            </a:r>
            <a:r>
              <a:rPr lang="ru-RU" dirty="0"/>
              <a:t>без уведомления</a:t>
            </a:r>
          </a:p>
          <a:p>
            <a:endParaRPr lang="ru-RU" dirty="0" smtClean="0"/>
          </a:p>
          <a:p>
            <a:r>
              <a:rPr lang="ru-RU" dirty="0" smtClean="0"/>
              <a:t>- Подключение </a:t>
            </a:r>
            <a:r>
              <a:rPr lang="ru-RU" dirty="0"/>
              <a:t>дополнительные услуги без согласия абонента </a:t>
            </a:r>
            <a:r>
              <a:rPr lang="ru-RU" dirty="0" smtClean="0"/>
              <a:t>и/или </a:t>
            </a:r>
            <a:r>
              <a:rPr lang="ru-RU" dirty="0"/>
              <a:t>оформления соответствующих дополнительных соглашений.</a:t>
            </a:r>
          </a:p>
          <a:p>
            <a:endParaRPr lang="ru-RU" dirty="0" smtClean="0"/>
          </a:p>
          <a:p>
            <a:r>
              <a:rPr lang="ru-RU" dirty="0" smtClean="0"/>
              <a:t>- Нарушение срока </a:t>
            </a:r>
            <a:r>
              <a:rPr lang="ru-RU" dirty="0"/>
              <a:t>ответа на претензии</a:t>
            </a:r>
          </a:p>
          <a:p>
            <a:endParaRPr lang="ru-RU" dirty="0" smtClean="0"/>
          </a:p>
          <a:p>
            <a:r>
              <a:rPr lang="ru-RU" dirty="0" smtClean="0"/>
              <a:t>- Нарушение порядка </a:t>
            </a:r>
            <a:r>
              <a:rPr lang="ru-RU" dirty="0"/>
              <a:t>и </a:t>
            </a:r>
            <a:r>
              <a:rPr lang="ru-RU" dirty="0" smtClean="0"/>
              <a:t>сроков </a:t>
            </a:r>
            <a:r>
              <a:rPr lang="ru-RU" dirty="0"/>
              <a:t>обработки заявки на </a:t>
            </a:r>
            <a:r>
              <a:rPr lang="ru-RU" dirty="0" smtClean="0"/>
              <a:t>подключение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44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14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68" y="362978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ОБРАЩЕНИЯ ГРАЖДАН, ПЕРЕСЫЛАЕМЫЕ В ДРУГИЕ ОРГАНЫ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" y="1765324"/>
            <a:ext cx="7858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Вопросы </a:t>
            </a:r>
            <a:r>
              <a:rPr lang="ru-RU" dirty="0"/>
              <a:t>по ценообразованию </a:t>
            </a:r>
            <a:r>
              <a:rPr lang="ru-RU" dirty="0" smtClean="0"/>
              <a:t>тарифов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 Вопросы </a:t>
            </a:r>
            <a:r>
              <a:rPr lang="ru-RU" dirty="0"/>
              <a:t>оплаты </a:t>
            </a:r>
            <a:r>
              <a:rPr lang="ru-RU" dirty="0" smtClean="0"/>
              <a:t>по договорам связи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Причинение </a:t>
            </a:r>
            <a:r>
              <a:rPr lang="ru-RU" dirty="0"/>
              <a:t>вреда здоровью и окружающей </a:t>
            </a:r>
            <a:r>
              <a:rPr lang="ru-RU" dirty="0" smtClean="0"/>
              <a:t>среде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Факты мошенничества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 Правомерность </a:t>
            </a:r>
            <a:r>
              <a:rPr lang="ru-RU" dirty="0"/>
              <a:t>размещения сооружений и сетей </a:t>
            </a:r>
            <a:r>
              <a:rPr lang="ru-RU" dirty="0" smtClean="0"/>
              <a:t>связи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26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49" y="3908571"/>
            <a:ext cx="360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4528A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6125168"/>
            <a:ext cx="18268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РЯЗАНЬ,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ОКТЯБРЬ 2018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2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47538706"/>
              </p:ext>
            </p:extLst>
          </p:nvPr>
        </p:nvGraphicFramePr>
        <p:xfrm>
          <a:off x="174536" y="1605255"/>
          <a:ext cx="8342532" cy="503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668" y="378393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РАСПРЕДЕЛЕНИЕ  ЖАЛОБ И ОБРАЩЕНИЙ ПО 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30499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3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68" y="289723"/>
            <a:ext cx="652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РАСПРЕДЕЛЕНИЕ АДМИНИСТРАТИВНЫХ </a:t>
            </a:r>
          </a:p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ПРОТОКОЛОВ ПО СТАТЬЯМ КОАП РФ 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32737"/>
              </p:ext>
            </p:extLst>
          </p:nvPr>
        </p:nvGraphicFramePr>
        <p:xfrm>
          <a:off x="142875" y="1238250"/>
          <a:ext cx="8801099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92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4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668" y="388064"/>
            <a:ext cx="652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НОРМАТИВНО  ПРАВОВЫЕ  АКТЫ</a:t>
            </a:r>
            <a:endParaRPr lang="ru-RU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571772"/>
            <a:ext cx="78581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 закон от 07.07.2003 № 126-ФЗ «О связи</a:t>
            </a:r>
            <a:r>
              <a:rPr lang="ru-RU" dirty="0" smtClean="0"/>
              <a:t>»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Правила оказания услуг телефонной связи, утвержденных постановлением Правительства Российской Федерации от 09.12.2014 № </a:t>
            </a:r>
            <a:r>
              <a:rPr lang="ru-RU" dirty="0" smtClean="0"/>
              <a:t>1342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Правила оказания услуг связи по передаче данных, утвержденных постановлением Правительства Российской Федерации от 23.01.2006 № </a:t>
            </a:r>
            <a:r>
              <a:rPr lang="ru-RU" dirty="0" smtClean="0"/>
              <a:t>32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/>
              <a:t>Правила оказания телематических услуг связи, утвержденных постановлением Правительства Российской Федерации от 10.09.2007 № 575</a:t>
            </a:r>
          </a:p>
          <a:p>
            <a:endParaRPr lang="en-US" dirty="0" smtClean="0"/>
          </a:p>
          <a:p>
            <a:endParaRPr lang="ru-RU" dirty="0"/>
          </a:p>
          <a:p>
            <a:r>
              <a:rPr lang="ru-RU" dirty="0"/>
              <a:t>Правила оказания услуг связи для целей телевизионного вещания и (или) радиовещания, утвержденных постановлением Правительства Российской Федерации от 22.12.2006 № </a:t>
            </a:r>
            <a:r>
              <a:rPr lang="ru-RU" dirty="0" smtClean="0"/>
              <a:t>785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5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932" y="388430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СИСТЕМА ИНФОРМАЦИОННО-СПРАВОЧНОГО ОБСЛУЖИВАНИЯ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75635"/>
              </p:ext>
            </p:extLst>
          </p:nvPr>
        </p:nvGraphicFramePr>
        <p:xfrm>
          <a:off x="250815" y="1447799"/>
          <a:ext cx="8359785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535"/>
                <a:gridCol w="1362903"/>
                <a:gridCol w="2123247"/>
                <a:gridCol w="2705100"/>
              </a:tblGrid>
              <a:tr h="190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данных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Кабельное вещание</a:t>
                      </a:r>
                    </a:p>
                  </a:txBody>
                  <a:tcPr marL="9525" marR="9525" marT="9525" marB="0" anchor="ctr"/>
                </a:tc>
              </a:tr>
              <a:tr h="1705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 информационно справочного обслуживания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Бесплатно</a:t>
                      </a:r>
                    </a:p>
                  </a:txBody>
                  <a:tcPr marL="9525" marR="9525" marT="9525" marB="0" anchor="ctr"/>
                </a:tc>
              </a:tr>
              <a:tr h="170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Круглосуточно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Круглосуточно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Круглосуточно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70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Автоинформатор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Автоинформатор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85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 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требования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7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Предоставление абоненту информации о состоянии его лицевого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Информация о тарифах (тарифных планах) для оплаты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 связи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Информация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территории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 (зоне обслуживания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Прием информации о технической неисправности, препятствующей пользованию услугами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Информация об оказываемых услугах связи  и необходимых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разъяснениях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Частные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информации о настройках абонентского терминала и (или) пользовательского (оконечного) оборудования для пользования телематическими услугами связи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информации о местном времени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местах работы с абонентами</a:t>
                      </a:r>
                    </a:p>
                  </a:txBody>
                  <a:tcPr marL="9525" marR="9525" marT="9525" marB="0" anchor="ctr"/>
                </a:tc>
              </a:tr>
              <a:tr h="1257300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лицу, которое владеет или пользуется помещением, информации о номере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телефона,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установленного в помещении указанного лица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Порядок, форма и системы оплаты услуг связи для целей телерадиовещания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6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6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501" y="434442"/>
            <a:ext cx="6527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ИНФОРМАЦИЯ ПРЕДОСТАВЛЯЕМАЯ ДО ЗАКЛЮЧЕНИЯ ДОГОВОРА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12978"/>
              </p:ext>
            </p:extLst>
          </p:nvPr>
        </p:nvGraphicFramePr>
        <p:xfrm>
          <a:off x="318702" y="1323145"/>
          <a:ext cx="8568123" cy="506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921"/>
                <a:gridCol w="739795"/>
                <a:gridCol w="3939407"/>
              </a:tblGrid>
              <a:tr h="6915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Наименование (фирменное наименование) оператора связи, перечень его филиалов, места их нахождения и режим работы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Реквизиты выданной оператору связи лицензии на осуществление деятельности в области оказания услуг связи (далее - лицензия) и лицензионные условия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Состав  услуг связи, условия и порядок их оказания в соответствии с настоящими Правилами, в том числе используемые абонентские интерфейсы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Тарифы на телематические услуги связи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Порядок, форма и тарифные планы для оплаты услуг связи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Номера телефонов системы информационно-справочного обслуживания и унифицированный указатель информационной системы оператора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Перечень мест, где абонент и (или) пользователь могут в полном объеме ознакомиться с настоящими Правилами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Диапазон значений показателей качества обслуживания/наименование и реквизиты нормативных документов, определяющих требования к качеству оказываемых услуг связи 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Перечень и описание преимуществ и ограничений в оказании услуг связи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Порядок и сроки рассмотрения заявления о заключении договора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Порядок рассмотрения претензий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Перечень услуг, технологически неразрывно связанных с телематическими услугами связи и направленных на повышение их потребительской ценности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Телематика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Местная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телефония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Кабельное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телевещание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Добровольно и  самостоятельно ОС представляет информацию по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описанию мер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препятствующих распространению спама, вредоносного ПО и другой запрещенной к распространению  информации и об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ответственности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оператор связи перед абонентом за способствование данным деяниям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Порядок и условия использования абонентом технических средств доступа к сигналам телерадиопрограмм в случае применения оператором связи технических средств защиты от несанкционированного доступа к сигналам телерадиопрограмм</a:t>
                      </a:r>
                    </a:p>
                  </a:txBody>
                  <a:tcPr marL="9525" marR="9525" marT="9525" marB="0" anchor="ctr"/>
                </a:tc>
              </a:tr>
              <a:tr h="964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Оператор связи обязан по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требованию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абонента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пользователя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предоставить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дополнительную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информацию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  оказании услуг связи. Информация доводятся через сайт или систему справочного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обслуживания бесплатно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наглядной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 доступной форме. По заявлению возможно направление информации по электронной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почте или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7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3604"/>
              </p:ext>
            </p:extLst>
          </p:nvPr>
        </p:nvGraphicFramePr>
        <p:xfrm>
          <a:off x="318702" y="1323145"/>
          <a:ext cx="8568123" cy="465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246"/>
                <a:gridCol w="2183077"/>
                <a:gridCol w="1797160"/>
                <a:gridCol w="2698640"/>
              </a:tblGrid>
              <a:tr h="191535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Услуги связи оказываются оператором связи на основании договора.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Оператор связи вправе поручить третьему лицу заключить договор от имени и за счет оператора связи.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Для заключения договора об оказании услуг связи оператору связи подается заявление, порядок регистрации и  форма которого устанавливается оператором связи.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Оператор связи не вправе отказать заявителю в приеме и рассмотрении заявления.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Оператор связи в срок, не превышающий 30 дней с даты регистрации заявления, осуществляет проверку наличия технической возможности для предоставления  услуг связи.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Оператор связи имеет право отказать в заключении договора при отсутствии технической возможности.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В случае отказа или уклонения оператора связи от заключения договора заявитель вправе обратиться в суд.  Бремя доказывания отсутствия технической возможности для предоставления услуг связи лежит на операторе связи.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Договор, заключаемый с гражданином, является публичным договором. Договор заключается на неопределенный срок.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По желанию абонента может быть заключен срочный договор.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Описание требования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Кабельное вещание</a:t>
                      </a:r>
                    </a:p>
                  </a:txBody>
                  <a:tcPr marL="9525" marR="9525" marT="9525" marB="0" anchor="ctr"/>
                </a:tc>
              </a:tr>
              <a:tr h="76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Договор на оказание услуг может быть заключен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письменной форме или путем осуществления конклюдентных действий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случае заключения срочного договора об оказании разовых телематических услуг связи в пунктах коллективного доступа оператор связи осуществляет идентификацию пользователей (документы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удостоверяющие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личность/ЕАИС/номер ПРТС) и используемого ими оконечного оборудования (МАС)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письменной форме или путем осуществления конклюдентных действий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ТОЛЬКО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ПИСЬМЕННОЙ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ФОРМЕ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4601" y="301092"/>
            <a:ext cx="652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ПОРЯДОК И СРОК РАССМОТРЕНИЯ ЗАЯВОК</a:t>
            </a:r>
          </a:p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 НА ПОДКЛЮЧЕНИЕ УСЛУГ СВЯЗИ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8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75025"/>
              </p:ext>
            </p:extLst>
          </p:nvPr>
        </p:nvGraphicFramePr>
        <p:xfrm>
          <a:off x="318702" y="1504120"/>
          <a:ext cx="8568123" cy="416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246"/>
                <a:gridCol w="1659202"/>
                <a:gridCol w="2321035"/>
                <a:gridCol w="2698640"/>
              </a:tblGrid>
              <a:tr h="524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Описание требования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Кабельное вещание</a:t>
                      </a:r>
                    </a:p>
                  </a:txBody>
                  <a:tcPr marL="9525" marR="9525" marT="9525" marB="0" anchor="ctr"/>
                </a:tc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проведения проверки на наличие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технической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возможности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дней с даты регистрации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месяц со дня регистрации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дней с даты регистрации</a:t>
                      </a:r>
                    </a:p>
                  </a:txBody>
                  <a:tcPr marL="9525" marR="9525" marT="9525" marB="0" anchor="ctr"/>
                </a:tc>
              </a:tr>
              <a:tr h="28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случае положительного результата проверки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Заключает договор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течении 2 х месяцев со дня регистрации заявления извещает в письменной форме заявителя   о  предполагаемом сроке заключения договора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 наличии технической возможности оператор связи направляет в указанный срок заявителю уведомление о предполагаемом сроке заключения договор</a:t>
                      </a:r>
                    </a:p>
                  </a:txBody>
                  <a:tcPr marL="9525" marR="9525" marT="9525" marB="0" anchor="ctr"/>
                </a:tc>
              </a:tr>
              <a:tr h="760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случае отрицательного результата проверки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своем отказе оператор связи обязан сообщить заявителю в письменной форме в срок, </a:t>
                      </a:r>
                      <a:b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превышающий 10 дней с даты окончания проверки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Заявление о заключении договора о  принимается на учет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Очередность заключения договора об оказании услуг местной телефонной связи определяется исходя из даты регистрации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течении 2 месяцев дать извещение о порядковом номере очереди.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Заявление снимается с учета  в случае отсутствия ответа в течении 30 дней  на извещение "о возможности заключения договора"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определено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5076" y="386817"/>
            <a:ext cx="652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ПОРЯДОК И СРОК РАССМОТРЕНИЯ ЗАЯВОК</a:t>
            </a:r>
          </a:p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 НА ПОДКЛЮЧЕНИЕ УСЛУГ СВЯЗИ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3229" y="6334125"/>
            <a:ext cx="2057400" cy="273844"/>
          </a:xfrm>
        </p:spPr>
        <p:txBody>
          <a:bodyPr/>
          <a:lstStyle/>
          <a:p>
            <a:fld id="{62C6402E-63D9-4AA3-9102-2E9A35380001}" type="slidenum">
              <a:rPr lang="ru-RU" smtClean="0">
                <a:solidFill>
                  <a:srgbClr val="04528A"/>
                </a:solidFill>
                <a:latin typeface="Arial Narrow" panose="020B0606020202030204" pitchFamily="34" charset="0"/>
              </a:rPr>
              <a:t>9</a:t>
            </a:fld>
            <a:endParaRPr lang="ru-RU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076" y="386817"/>
            <a:ext cx="652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ТРЕБОВАНИЯ К СОДЕРЖАНИЮ ДОГОВОРОВ </a:t>
            </a:r>
          </a:p>
          <a:p>
            <a:r>
              <a:rPr lang="ru-RU" sz="15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НА ОКАЗАНИЕ УСЛУГ СВЯЗИ</a:t>
            </a:r>
            <a:endParaRPr lang="ru-RU" sz="15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62249"/>
              </p:ext>
            </p:extLst>
          </p:nvPr>
        </p:nvGraphicFramePr>
        <p:xfrm>
          <a:off x="318701" y="1504120"/>
          <a:ext cx="8139499" cy="482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324"/>
                <a:gridCol w="2907175"/>
              </a:tblGrid>
              <a:tr h="19820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Наименование (фирменное наименование) и место нахождения оператора связи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Реквизиты расчетного счета оператора связи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Реквизиты выданной оператору связи лицензии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Сведения об абоненте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Адрес и способ доставки счета за оказанные телематические услуги связи или иной вид информирования о состоянии счета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Адрес установки пользовательского (оконечного) оборудования;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Используемые интерфейсы и технические показатели, характеризующие качества 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-Тарифы и (или) тарифный план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Порядок срок и форма расчетов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Права, обязанности и ответственность сторон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Срок действия договора, порядок и условия его расторжения.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- Состав оказываемых 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Телематика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Местная телефония</a:t>
                      </a:r>
                    </a:p>
                  </a:txBody>
                  <a:tcPr marL="9525" marR="9525" marT="9525" marB="0" anchor="ctr"/>
                </a:tc>
              </a:tr>
              <a:tr h="7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Перечень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дополнительных обязательств перед абонентом, добровольно принимаемых на себя оператором связи.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а) абонентский номер (абонентские номера) или уникальный код идентификации (уникальные коды идентификации);</a:t>
                      </a:r>
                    </a:p>
                  </a:txBody>
                  <a:tcPr marL="9525" marR="9525" marT="9525" marB="0" anchor="ctr"/>
                </a:tc>
              </a:tr>
              <a:tr h="760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договоре с абонентом - юридическим лицом либо индивидуальным предпринимателем,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предусматривается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обязанность предоставления оператору связи юридическим лицом либо индивидуальным предпринимателем списка лиц, использующих его пользовательское (оконечное) оборудование, и устанавливается срок предоставления указанного списка, а также устанавливается, что указанный список должен быть заверен уполномоченным представителем юридического лица либо индивидуальным предпринимателем, содержать сведения о лицах, использующих его пользовательское (оконечное) оборудование (фамилия, имя, отчество (при наличии), место жительства, реквизиты документа, удостоверяющего личность), и обновляться не реже одного раза в квартал.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г) согласие (отказ) абонента на доступ к услугам внутризоновой, междугородной и международной телефонной связи и на предоставление сведений о нем другим операторам связи для оказания таких услуг и в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случае согласия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указания кодов выбора оператора МГМН или решения о выборе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оператора МГМН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кодом при каждом наборе.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</TotalTime>
  <Words>1210</Words>
  <Application>Microsoft Office PowerPoint</Application>
  <PresentationFormat>Экран (4:3)</PresentationFormat>
  <Paragraphs>196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Роман Сергеевич Комлев</cp:lastModifiedBy>
  <cp:revision>87</cp:revision>
  <cp:lastPrinted>2018-10-11T09:34:09Z</cp:lastPrinted>
  <dcterms:created xsi:type="dcterms:W3CDTF">2017-03-30T09:39:38Z</dcterms:created>
  <dcterms:modified xsi:type="dcterms:W3CDTF">2018-10-12T09:49:46Z</dcterms:modified>
</cp:coreProperties>
</file>