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59" r:id="rId7"/>
    <p:sldId id="260" r:id="rId8"/>
    <p:sldId id="258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0FAE4B9-17E6-484D-98E3-FC4EE9A422A5}">
          <p14:sldIdLst>
            <p14:sldId id="256"/>
            <p14:sldId id="263"/>
            <p14:sldId id="264"/>
            <p14:sldId id="265"/>
            <p14:sldId id="266"/>
            <p14:sldId id="259"/>
            <p14:sldId id="260"/>
            <p14:sldId id="258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34103-B4A6-4C5D-A242-BFE68C5A7C0F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7C772-18E4-46B8-8CCA-5E31457A99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8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7C772-18E4-46B8-8CCA-5E31457A999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7C772-18E4-46B8-8CCA-5E31457A999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B9AB44-7519-44FC-BE31-5B1E9EB996C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757BF2-FF7E-4457-AF65-19E11A063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01" y="938773"/>
            <a:ext cx="3747201" cy="2174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3214686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«Виды и сроки предоставления отчетности операторами связи. Причины нарушения операторами связи сроков предоставления отчетности»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4786322"/>
            <a:ext cx="57118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400" dirty="0">
              <a:solidFill>
                <a:srgbClr val="00AEE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Гаврилов Игорь Александрович,</a:t>
            </a:r>
            <a:endParaRPr lang="ru-RU" sz="1400" dirty="0">
              <a:solidFill>
                <a:srgbClr val="00AEE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Ведущий специалист-эксперт Управления </a:t>
            </a:r>
            <a:r>
              <a:rPr lang="ru-RU" sz="1400" dirty="0" err="1" smtClean="0">
                <a:solidFill>
                  <a:srgbClr val="00AEEF"/>
                </a:solidFill>
                <a:latin typeface="Arial Narrow" panose="020B0606020202030204" pitchFamily="34" charset="0"/>
              </a:rPr>
              <a:t>Роскомнадзора</a:t>
            </a:r>
            <a:r>
              <a:rPr lang="ru-RU" sz="1400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00AEEF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dirty="0" smtClean="0">
                <a:solidFill>
                  <a:srgbClr val="00AEEF"/>
                </a:solidFill>
                <a:latin typeface="Arial Narrow" panose="020B0606020202030204" pitchFamily="34" charset="0"/>
              </a:rPr>
              <a:t>Тверской области</a:t>
            </a:r>
            <a:endParaRPr lang="ru-RU" sz="1400" dirty="0">
              <a:solidFill>
                <a:srgbClr val="00AEE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2852" y="558249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Рязань, 2018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6" y="0"/>
            <a:ext cx="2765234" cy="6940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-1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Правовые основания предоставления отчетности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857232"/>
            <a:ext cx="3929090" cy="646331"/>
          </a:xfrm>
          <a:prstGeom prst="rect">
            <a:avLst/>
          </a:prstGeom>
          <a:ln>
            <a:solidFill>
              <a:schemeClr val="accent2"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ФЗ от 7 июля 2003 г. № 126 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«О связи»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2285992"/>
            <a:ext cx="264320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Минкомсвязи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России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26 августа 2014 г. N 258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88" y="2214554"/>
            <a:ext cx="235745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 13 июля 2004 г. N 350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643174" y="1571612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29388" y="1571612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://osnovy-prava.ru/wp-content/uploads/2018/01/33bf8e222e931568324819a819a252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500438"/>
            <a:ext cx="5029235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57158" y="2285992"/>
            <a:ext cx="25717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Минкомсвязи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России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16 сентября 2008 г. N 41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500562" y="1571612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2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6" y="0"/>
            <a:ext cx="2765234" cy="6940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отчетности и ответственность 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285860"/>
          <a:ext cx="8429684" cy="5400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4842"/>
                <a:gridCol w="4214842"/>
              </a:tblGrid>
              <a:tr h="2214578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отчетности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о базе расчёта обязательных отчислений (неналоговых платежей) в резерв универсального обслуживания, а также оплата</a:t>
                      </a:r>
                      <a:r>
                        <a:rPr lang="ru-RU" sz="20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обязательных отчислений (неналоговых платежей) в резерв универсального обслуживания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3498">
                <a:tc>
                  <a:txBody>
                    <a:bodyPr/>
                    <a:lstStyle/>
                    <a:p>
                      <a:pPr algn="just"/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предоставления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ежеквартально, не позднее 30 дней со дня окончания квартала, в котором получены доходы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02435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ч. 3 ст. 14.1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(д.л. до 4 тыс. руб.; юр.л. до 40 тыс. руб.)</a:t>
                      </a:r>
                    </a:p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ст. 13.38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(юр.л. до 100 тыс. руб.)</a:t>
                      </a:r>
                    </a:p>
                    <a:p>
                      <a:pPr algn="just"/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0" name="Picture 2" descr="http://vkredit-online.ru/vizual/spisok-zaymov-na-kartu-onlayn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2786082" cy="1528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4" name="Picture 6" descr="http://news-semya72.ru/wp-content/uploads/2016/10/pravo_zakon-240x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636"/>
            <a:ext cx="2286000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6" y="0"/>
            <a:ext cx="2765234" cy="6940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отчетности и ответственность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285860"/>
          <a:ext cx="8429684" cy="4602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4842"/>
                <a:gridCol w="4214842"/>
              </a:tblGrid>
              <a:tr h="2571768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отчетности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информация о технологических возможностях сетей связи, перспективах их развития, средствах и линиях связи по состоянию на 31 декабря истекшего календарного года.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just"/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предоставления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 раз в год, не позднее 1 марта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02435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ст. 19.7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(д.л. до 300 руб.; юр.л. до 5 тыс. руб.)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 descr="Ð¡ÑÑÑÐºÑÑÑÐ¸ÑÐ¾Ð²Ð°Ð½Ð½Ð°Ñ ÐºÐ°Ð±ÐµÐ»ÑÐ½Ð°Ñ ÑÐ¸ÑÑÐµÐ¼Ð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857364"/>
            <a:ext cx="2573376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http://news-semya72.ru/wp-content/uploads/2016/10/pravo_zakon-240x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143512"/>
            <a:ext cx="2286000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285860"/>
          <a:ext cx="8429684" cy="4531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/>
                <a:gridCol w="4429156"/>
              </a:tblGrid>
              <a:tr h="1928826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отчетности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об использовании на своей сети связи ресурса нумерации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 algn="just"/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предоставления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два раза в год по состоянию на 31 декабря и на 30 июня текущего года не позднее 15 числа следующего месяца соответственно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02435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Ответственность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ч. 3 ст. 14.1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(д.л. до 4 тыс. руб.; юр.л. До 40 тыс. руб.)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6" y="0"/>
            <a:ext cx="2765234" cy="6940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7224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отчетности и ответственность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://www.hershey.k12.pa.us/cms/lib/PA09000080/Centricity/Domain/765/numbers-1336519_1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3000396" cy="1224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6" descr="http://news-semya72.ru/wp-content/uploads/2016/10/pravo_zakon-240x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72074"/>
            <a:ext cx="2286000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6" y="0"/>
            <a:ext cx="2765234" cy="694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предоставления отчетности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285860"/>
            <a:ext cx="4374379" cy="328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6248" y="51435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пер. </a:t>
            </a:r>
            <a:r>
              <a:rPr lang="ru-RU" sz="2400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Николоямский</a:t>
            </a:r>
            <a:r>
              <a:rPr lang="ru-RU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3А, </a:t>
            </a:r>
          </a:p>
          <a:p>
            <a:r>
              <a:rPr lang="ru-RU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стр. 2, Москва, 109289</a:t>
            </a:r>
            <a:endParaRPr lang="ru-RU" sz="24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Через личный кабинет оператора связи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514351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Почтовым отправлением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6" y="0"/>
            <a:ext cx="2765234" cy="694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распространенные причины нарушений предоставления отчетности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ÑÐ°ÑÑÐµÑÐ½Ð¾ÑÑ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00306"/>
            <a:ext cx="1821124" cy="1306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ÐÐ°ÑÑÐ¸Ð½ÐºÐ¸ Ð¿Ð¾ Ð·Ð°Ð¿ÑÐ¾ÑÑ Ð¾ÑÐ¿ÑÑÐ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64537">
            <a:off x="1000100" y="3857628"/>
            <a:ext cx="2000211" cy="15001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ÐÐ°ÑÑÐ¸Ð½ÐºÐ¸ Ð¿Ð¾ Ð·Ð°Ð¿ÑÐ¾ÑÑ Ð½Ðµ Ð´Ð¾ÑÐ»Ð¾ Ð¿Ð¸ÑÑÐ¼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786322"/>
            <a:ext cx="131736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4" name="Picture 10" descr="ÐÐ°ÑÑÐ¸Ð½ÐºÐ¸ Ð¿Ð¾ Ð·Ð°Ð¿ÑÐ¾ÑÑ Ð½Ðµ Ð·Ð½Ð°Ñ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857232"/>
            <a:ext cx="1928826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3286116" y="407194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Отсутствие ответственного сотрудника на рабочем месте (отпуск)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278605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Безответственность, нехватка времени, неверная расстановка приоритетов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135729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Незнание ответственным сотрудником порядка предоставления отчетности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5715016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Отсутствие контроля со стороны ОС за получением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Россвязью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направленной отчетности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riston.com/wp-content/uploads/2017/06/rosstat-buhgalterskaya-otchetnost-po-inn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571736" y="3929066"/>
            <a:ext cx="4286280" cy="239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6" y="0"/>
            <a:ext cx="2765234" cy="694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виды отчетности, предоставляемые операторами связи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285860"/>
          <a:ext cx="8715435" cy="472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05145"/>
                <a:gridCol w="2905145"/>
                <a:gridCol w="2905145"/>
              </a:tblGrid>
              <a:tr h="4053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Предоставляемая</a:t>
                      </a:r>
                      <a:r>
                        <a:rPr lang="ru-RU" baseline="0" dirty="0" smtClean="0"/>
                        <a:t>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предоставления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Орган, получающий информацию</a:t>
                      </a:r>
                      <a:endParaRPr lang="ru-RU" dirty="0"/>
                    </a:p>
                  </a:txBody>
                  <a:tcPr anchor="ctr"/>
                </a:tc>
              </a:tr>
              <a:tr h="405372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сведения об иностранных организациях и иностранных гражданах (лицах без гражданства - апатридах), привлекаемых</a:t>
                      </a:r>
                      <a:r>
                        <a:rPr lang="ru-RU" sz="16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обслуживанию сети связи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ежеквартально до 15 числа следующего месяца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УФСБ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России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53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соответствии с положением о ведении реестра операторов, занимающих существенное положение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сети общего пользования,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необходимая информация предоставляется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виде заполненных отчетных форм, образцы которых приведены в приложении № 3 к настоящему Положению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ежегодно в срок не позднее 1 марта года, следующего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отчетным</a:t>
                      </a:r>
                      <a:endParaRPr lang="ru-RU" sz="16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ТУ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Роскомнадзора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63049">
            <a:off x="-500098" y="2357430"/>
            <a:ext cx="10449014" cy="1323439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ÐÐ°ÑÑÐ¸Ð½ÐºÐ¸ Ð¿Ð¾ Ð·Ð°Ð¿ÑÐ¾ÑÑ Ð°Ð¿Ð»Ð¾Ð´Ð¸ÑÐ¼ÐµÐ½Ñ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429000"/>
            <a:ext cx="2410852" cy="2414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1336</TotalTime>
  <Words>458</Words>
  <Application>Microsoft Office PowerPoint</Application>
  <PresentationFormat>Экран (4:3)</PresentationFormat>
  <Paragraphs>63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УНСС11</dc:creator>
  <cp:lastModifiedBy>Алябьева Елена Владимировна</cp:lastModifiedBy>
  <cp:revision>52</cp:revision>
  <dcterms:created xsi:type="dcterms:W3CDTF">2018-09-19T11:03:16Z</dcterms:created>
  <dcterms:modified xsi:type="dcterms:W3CDTF">2018-10-08T11:19:00Z</dcterms:modified>
</cp:coreProperties>
</file>