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88" r:id="rId3"/>
    <p:sldId id="289" r:id="rId4"/>
    <p:sldId id="276" r:id="rId5"/>
    <p:sldId id="275" r:id="rId6"/>
    <p:sldId id="280" r:id="rId7"/>
    <p:sldId id="282" r:id="rId8"/>
    <p:sldId id="285" r:id="rId9"/>
    <p:sldId id="290" r:id="rId10"/>
    <p:sldId id="286" r:id="rId11"/>
    <p:sldId id="28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AEE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69" d="100"/>
          <a:sy n="69" d="100"/>
        </p:scale>
        <p:origin x="-1028" y="-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11834218321684169"/>
          <c:y val="0.26176505458985327"/>
          <c:w val="0.49449393696160981"/>
          <c:h val="0.69672389565601955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1"/>
            <c:explosion val="17"/>
          </c:dPt>
          <c:dLbls>
            <c:dLbl>
              <c:idx val="0"/>
              <c:layout>
                <c:manualLayout>
                  <c:x val="-0.14584487108161193"/>
                  <c:y val="-0.25062006573424822"/>
                </c:manualLayout>
              </c:layout>
              <c:showVal val="1"/>
            </c:dLbl>
            <c:delete val="1"/>
          </c:dLbls>
          <c:cat>
            <c:strRef>
              <c:f>Лист1!$A$2:$A$3</c:f>
              <c:strCache>
                <c:ptCount val="2"/>
                <c:pt idx="0">
                  <c:v>Проводят время в сети Интернет</c:v>
                </c:pt>
                <c:pt idx="1">
                  <c:v>Не проводят время в сети Интернет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0.76000000000000034</c:v>
                </c:pt>
                <c:pt idx="1">
                  <c:v>0.24000000000000007</c:v>
                </c:pt>
              </c:numCache>
            </c:numRef>
          </c:val>
        </c:ser>
        <c:firstSliceAng val="0"/>
      </c:pie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DFD99-9090-48DF-9B01-C720C8DA44B0}" type="datetimeFigureOut">
              <a:rPr lang="ru-RU" smtClean="0"/>
              <a:pPr/>
              <a:t>15.10.2018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406EF-E03C-4743-9C1C-2761408B46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44532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DFD99-9090-48DF-9B01-C720C8DA44B0}" type="datetimeFigureOut">
              <a:rPr lang="ru-RU" smtClean="0"/>
              <a:pPr/>
              <a:t>15.10.2018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406EF-E03C-4743-9C1C-2761408B46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2469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DFD99-9090-48DF-9B01-C720C8DA44B0}" type="datetimeFigureOut">
              <a:rPr lang="ru-RU" smtClean="0"/>
              <a:pPr/>
              <a:t>15.10.2018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406EF-E03C-4743-9C1C-2761408B46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72128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DFD99-9090-48DF-9B01-C720C8DA44B0}" type="datetimeFigureOut">
              <a:rPr lang="ru-RU" smtClean="0"/>
              <a:pPr/>
              <a:t>15.10.2018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406EF-E03C-4743-9C1C-2761408B46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68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DFD99-9090-48DF-9B01-C720C8DA44B0}" type="datetimeFigureOut">
              <a:rPr lang="ru-RU" smtClean="0"/>
              <a:pPr/>
              <a:t>15.10.2018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406EF-E03C-4743-9C1C-2761408B46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40576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DFD99-9090-48DF-9B01-C720C8DA44B0}" type="datetimeFigureOut">
              <a:rPr lang="ru-RU" smtClean="0"/>
              <a:pPr/>
              <a:t>15.10.2018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406EF-E03C-4743-9C1C-2761408B46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37880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DFD99-9090-48DF-9B01-C720C8DA44B0}" type="datetimeFigureOut">
              <a:rPr lang="ru-RU" smtClean="0"/>
              <a:pPr/>
              <a:t>15.10.2018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406EF-E03C-4743-9C1C-2761408B46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74907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DFD99-9090-48DF-9B01-C720C8DA44B0}" type="datetimeFigureOut">
              <a:rPr lang="ru-RU" smtClean="0"/>
              <a:pPr/>
              <a:t>15.10.2018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406EF-E03C-4743-9C1C-2761408B46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75378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DFD99-9090-48DF-9B01-C720C8DA44B0}" type="datetimeFigureOut">
              <a:rPr lang="ru-RU" smtClean="0"/>
              <a:pPr/>
              <a:t>15.10.2018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406EF-E03C-4743-9C1C-2761408B46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12167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DFD99-9090-48DF-9B01-C720C8DA44B0}" type="datetimeFigureOut">
              <a:rPr lang="ru-RU" smtClean="0"/>
              <a:pPr/>
              <a:t>15.10.2018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406EF-E03C-4743-9C1C-2761408B46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36482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DFD99-9090-48DF-9B01-C720C8DA44B0}" type="datetimeFigureOut">
              <a:rPr lang="ru-RU" smtClean="0"/>
              <a:pPr/>
              <a:t>15.10.2018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406EF-E03C-4743-9C1C-2761408B46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16700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tif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alphaModFix amt="89000"/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5DFD99-9090-48DF-9B01-C720C8DA44B0}" type="datetimeFigureOut">
              <a:rPr lang="ru-RU" smtClean="0"/>
              <a:pPr/>
              <a:t>15.10.2018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4406EF-E03C-4743-9C1C-2761408B46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00661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058" y="1291382"/>
            <a:ext cx="8740185" cy="1395257"/>
          </a:xfrm>
          <a:effectLst>
            <a:glow rad="139700">
              <a:schemeClr val="accent1">
                <a:satMod val="175000"/>
                <a:alpha val="40000"/>
              </a:schemeClr>
            </a:glow>
            <a:innerShdw blurRad="63500" dist="50800" dir="108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alt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«Повышение уровня информированности несовершеннолетних, родителей и педагогов</a:t>
            </a:r>
            <a:br>
              <a:rPr lang="ru-RU" alt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в сфере персональных данных»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01038" y="5098711"/>
            <a:ext cx="554296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sz="2000" kern="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Носова Кристина Сергеевна</a:t>
            </a:r>
          </a:p>
          <a:p>
            <a:endParaRPr lang="ru-RU" altLang="ru-RU" sz="2000" kern="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ru-RU" altLang="ru-RU" sz="2000" kern="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Специалист-эксперт Управления  </a:t>
            </a:r>
            <a:r>
              <a:rPr lang="ru-RU" altLang="ru-RU" sz="2000" kern="0" dirty="0" err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Роскомнадзора</a:t>
            </a:r>
            <a:r>
              <a:rPr lang="ru-RU" altLang="ru-RU" sz="2000" kern="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>
              <a:defRPr/>
            </a:pPr>
            <a:r>
              <a:rPr lang="ru-RU" altLang="ru-RU" sz="2000" kern="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 Курской  области</a:t>
            </a:r>
          </a:p>
          <a:p>
            <a:endParaRPr lang="ru-RU" sz="20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9909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28650" y="999241"/>
            <a:ext cx="7886700" cy="1065229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Способы расширения охвата целевой аудитории. </a:t>
            </a:r>
            <a:endParaRPr lang="ru-RU" sz="4000" b="1" dirty="0">
              <a:solidFill>
                <a:schemeClr val="accent5">
                  <a:lumMod val="50000"/>
                </a:schemeClr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07391" y="2384981"/>
            <a:ext cx="4854804" cy="379198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Популяризация методических материалов по защите персональных данных в среде преподавателей образовательных организаций в целях использования их при планировании и проведении занятий с несовершеннолетними и их родителями (уроки, классные часы, родительские собрания).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3074" name="Picture 2" descr="C:\Users\ПД-1\Desktop\target-grou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3659" y="2488676"/>
            <a:ext cx="4091232" cy="31014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4524" y="1857080"/>
            <a:ext cx="8581337" cy="2969443"/>
          </a:xfrm>
        </p:spPr>
        <p:txBody>
          <a:bodyPr>
            <a:noAutofit/>
          </a:bodyPr>
          <a:lstStyle/>
          <a:p>
            <a:pPr algn="ctr"/>
            <a:r>
              <a:rPr lang="ru-RU" sz="80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8000" dirty="0">
              <a:solidFill>
                <a:schemeClr val="accent5">
                  <a:lumMod val="50000"/>
                </a:schemeClr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735291"/>
            <a:ext cx="7886700" cy="955398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Дети в Интернете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ПД-1\Desktop\Без названия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538" y="4515497"/>
            <a:ext cx="3243920" cy="21586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Users\ПД-1\Desktop\int-640x4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49073" y="3354763"/>
            <a:ext cx="4056668" cy="25354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6" name="Диаграмма 5"/>
          <p:cNvGraphicFramePr/>
          <p:nvPr/>
        </p:nvGraphicFramePr>
        <p:xfrm>
          <a:off x="0" y="886119"/>
          <a:ext cx="4741682" cy="33653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669303"/>
            <a:ext cx="7886700" cy="1021386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Интернет- угрозы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Электронная безопасность;</a:t>
            </a:r>
          </a:p>
          <a:p>
            <a:r>
              <a:rPr lang="ru-RU" b="1" dirty="0" err="1" smtClean="0"/>
              <a:t>Кибермошенничество</a:t>
            </a:r>
            <a:r>
              <a:rPr lang="ru-RU" b="1" dirty="0" smtClean="0"/>
              <a:t>;</a:t>
            </a:r>
          </a:p>
          <a:p>
            <a:r>
              <a:rPr lang="ru-RU" b="1" dirty="0" smtClean="0"/>
              <a:t>Коммуникационные риски</a:t>
            </a:r>
            <a:r>
              <a:rPr lang="ru-RU" dirty="0" smtClean="0"/>
              <a:t>;</a:t>
            </a:r>
          </a:p>
          <a:p>
            <a:r>
              <a:rPr lang="ru-RU" b="1" dirty="0" err="1" smtClean="0"/>
              <a:t>Контентные</a:t>
            </a:r>
            <a:r>
              <a:rPr lang="ru-RU" b="1" dirty="0" smtClean="0"/>
              <a:t> риски;</a:t>
            </a:r>
          </a:p>
          <a:p>
            <a:r>
              <a:rPr lang="ru-RU" b="1" dirty="0" smtClean="0"/>
              <a:t>Неподобающий </a:t>
            </a:r>
            <a:r>
              <a:rPr lang="ru-RU" b="1" dirty="0" err="1" smtClean="0"/>
              <a:t>контент</a:t>
            </a:r>
            <a:r>
              <a:rPr lang="ru-RU" b="1" dirty="0" smtClean="0"/>
              <a:t>.</a:t>
            </a:r>
          </a:p>
        </p:txBody>
      </p:sp>
      <p:pic>
        <p:nvPicPr>
          <p:cNvPr id="3074" name="Picture 2" descr="C:\Users\ПД-1\Desktop\37e725efe26e0487bc83287a1c350936_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14289" y="1440140"/>
            <a:ext cx="3281622" cy="30847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747331" y="672527"/>
            <a:ext cx="59943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Целевая аудитория </a:t>
            </a:r>
            <a:endParaRPr lang="ru-RU" sz="3200" b="1" dirty="0">
              <a:solidFill>
                <a:srgbClr val="00206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188536" y="1404594"/>
            <a:ext cx="8700940" cy="5453406"/>
          </a:xfrm>
        </p:spPr>
        <p:txBody>
          <a:bodyPr>
            <a:normAutofit/>
          </a:bodyPr>
          <a:lstStyle/>
          <a:p>
            <a:pPr algn="l"/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Работу в образовательных организациях по повышению правовой грамотности целесообразно разделить на три целевые группы, с учетом их особенностей, различных ролей и соответственно требуемых различных подходов при организации мероприятий:</a:t>
            </a:r>
          </a:p>
          <a:p>
            <a:pPr algn="l">
              <a:buFont typeface="Wingdings" pitchFamily="2" charset="2"/>
              <a:buChar char="ü"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Дети, обучающиеся в образовательных организациях</a:t>
            </a:r>
            <a:r>
              <a:rPr lang="ru-RU" dirty="0" smtClean="0"/>
              <a:t>;</a:t>
            </a:r>
          </a:p>
          <a:p>
            <a:pPr algn="l">
              <a:buFont typeface="Wingdings" pitchFamily="2" charset="2"/>
              <a:buChar char="ü"/>
            </a:pPr>
            <a:endParaRPr lang="ru-RU" dirty="0" smtClean="0"/>
          </a:p>
          <a:p>
            <a:pPr algn="l"/>
            <a:endParaRPr lang="ru-RU" dirty="0" smtClean="0"/>
          </a:p>
          <a:p>
            <a:pPr algn="l"/>
            <a:endParaRPr lang="ru-RU" dirty="0" smtClean="0"/>
          </a:p>
          <a:p>
            <a:pPr algn="l">
              <a:buFont typeface="Wingdings" pitchFamily="2" charset="2"/>
              <a:buChar char="ü"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Родители (законные представители);</a:t>
            </a:r>
          </a:p>
          <a:p>
            <a:pPr algn="l">
              <a:buFont typeface="Wingdings" pitchFamily="2" charset="2"/>
              <a:buChar char="ü"/>
            </a:pPr>
            <a:endParaRPr lang="ru-RU" dirty="0" smtClean="0"/>
          </a:p>
          <a:p>
            <a:pPr algn="l">
              <a:buFont typeface="Wingdings" pitchFamily="2" charset="2"/>
              <a:buChar char="ü"/>
            </a:pPr>
            <a:endParaRPr lang="ru-RU" dirty="0" smtClean="0"/>
          </a:p>
          <a:p>
            <a:pPr algn="l">
              <a:buFont typeface="Wingdings" pitchFamily="2" charset="2"/>
              <a:buChar char="ü"/>
            </a:pPr>
            <a:endParaRPr lang="ru-RU" dirty="0" smtClean="0"/>
          </a:p>
          <a:p>
            <a:pPr algn="l">
              <a:buFont typeface="Wingdings" pitchFamily="2" charset="2"/>
              <a:buChar char="ü"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Педагоги, участвующие в воспитании детей.</a:t>
            </a:r>
          </a:p>
          <a:p>
            <a:pPr algn="l"/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9366" y="4440319"/>
            <a:ext cx="1910439" cy="12639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ПД-1\Desktop\fmt_81_24_shutterstock_463271357.jpgпрезентаци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9244" y="2511147"/>
            <a:ext cx="2733462" cy="15368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Users\ПД-1\Desktop\презент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593" y="3685880"/>
            <a:ext cx="3126164" cy="20841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814633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966531" y="486634"/>
            <a:ext cx="373906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0" y="0"/>
            <a:ext cx="9144000" cy="127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41402" y="487674"/>
            <a:ext cx="9002598" cy="1067749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Цели и задачи проведения мероприятий по повышению правовой грамотности несовершеннолетних: </a:t>
            </a:r>
            <a:endParaRPr lang="ru-RU" sz="2400" b="1" dirty="0">
              <a:solidFill>
                <a:schemeClr val="accent5">
                  <a:lumMod val="50000"/>
                </a:schemeClr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0" y="3568046"/>
            <a:ext cx="4385060" cy="3289954"/>
          </a:xfrm>
        </p:spPr>
        <p:txBody>
          <a:bodyPr/>
          <a:lstStyle/>
          <a:p>
            <a:pPr>
              <a:buNone/>
            </a:pP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Цели :</a:t>
            </a:r>
          </a:p>
          <a:p>
            <a:pPr lvl="0"/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формирование ответственности и предупреждение различных правонарушений;</a:t>
            </a:r>
          </a:p>
          <a:p>
            <a:pPr lvl="0"/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профилактические работы с несовершеннолетними всех возрастов;</a:t>
            </a:r>
          </a:p>
          <a:p>
            <a:pPr lvl="0"/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формирование правовой культуры каждого несовершеннолетнего.</a:t>
            </a:r>
          </a:p>
          <a:p>
            <a:endParaRPr lang="ru-RU" dirty="0" smtClean="0"/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16" name="Содержимое 15"/>
          <p:cNvSpPr>
            <a:spLocks noGrp="1"/>
          </p:cNvSpPr>
          <p:nvPr>
            <p:ph sz="quarter" idx="4"/>
          </p:nvPr>
        </p:nvSpPr>
        <p:spPr>
          <a:xfrm>
            <a:off x="4478321" y="3582186"/>
            <a:ext cx="4514850" cy="358786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формирование терминологического аппарата;</a:t>
            </a:r>
          </a:p>
          <a:p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закрепление уважения к законам, праву, правовым нормам;</a:t>
            </a:r>
          </a:p>
          <a:p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формирование активной жизненной позиции относительно защиты правовой системы государства;</a:t>
            </a:r>
          </a:p>
          <a:p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социализация личности несовершеннолетнего.</a:t>
            </a:r>
            <a:endParaRPr lang="ru-RU" sz="20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ПД-1\Desktop\презентац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5253" y="1311600"/>
            <a:ext cx="3169370" cy="21076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C:\Users\ПД-1\Desktop\дети в школе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303" y="1488340"/>
            <a:ext cx="3595943" cy="20372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9262214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1850" y="1301473"/>
            <a:ext cx="7772400" cy="546182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 формы и методы повышения правовой грамотности детей.</a:t>
            </a:r>
            <a:endParaRPr lang="ru-RU" sz="3200" b="1" dirty="0">
              <a:solidFill>
                <a:schemeClr val="accent5">
                  <a:lumMod val="50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1403" y="2413262"/>
            <a:ext cx="5571240" cy="4185500"/>
          </a:xfrm>
        </p:spPr>
        <p:txBody>
          <a:bodyPr>
            <a:normAutofit/>
          </a:bodyPr>
          <a:lstStyle/>
          <a:p>
            <a:pPr algn="l">
              <a:buFont typeface="Wingdings" pitchFamily="2" charset="2"/>
              <a:buChar char="ü"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Лекции , беседы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Используются в рамках урока, на внеклассных мероприятиях, в индивидуальной или групповой формах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>
              <a:buFont typeface="Wingdings" pitchFamily="2" charset="2"/>
              <a:buChar char="ü"/>
            </a:pPr>
            <a:endParaRPr lang="ru-RU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buFont typeface="Wingdings" pitchFamily="2" charset="2"/>
              <a:buChar char="ü"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Конкурсы, викторины, конференции, семинары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Использование различных интерактивных форм мероприятий обеспечивает высокий уровень усвоения и запоминания информации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4" name="Рисунок 3" descr="C:\Users\Отдел образования\AppData\Local\Temp\Temp1_10-07-2018_11-31-02 Теткинская СОШ №1.zip\IMG_625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8691" y="1809946"/>
            <a:ext cx="2941931" cy="24898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C:\Users\ПК\Desktop\20170403_105226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69204" y="4374036"/>
            <a:ext cx="2960018" cy="21678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02997" y="1424021"/>
            <a:ext cx="7772400" cy="546182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 формы и методы повышения правовой грамотности родителей (законных представителей) и педагогов.</a:t>
            </a:r>
            <a:endParaRPr lang="ru-RU" sz="2800" b="1" dirty="0">
              <a:solidFill>
                <a:schemeClr val="accent5">
                  <a:lumMod val="50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1403" y="2290713"/>
            <a:ext cx="5608948" cy="4308050"/>
          </a:xfrm>
        </p:spPr>
        <p:txBody>
          <a:bodyPr/>
          <a:lstStyle/>
          <a:p>
            <a:pPr algn="l">
              <a:buFont typeface="Wingdings" pitchFamily="2" charset="2"/>
              <a:buChar char="ü"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Лекции, беседы;</a:t>
            </a:r>
            <a:endParaRPr lang="ru-RU" i="1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buFont typeface="Wingdings" pitchFamily="2" charset="2"/>
              <a:buChar char="ü"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Консультации, тренинги, круглые столы.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ПД-1\Desktop\роди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90096" y="2280697"/>
            <a:ext cx="3253966" cy="40635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C:\Users\ПД-1\Desktop\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3278" y="3770462"/>
            <a:ext cx="3505345" cy="2625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8076" y="838985"/>
            <a:ext cx="7886700" cy="80128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Возможные места проведения правового информирования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1998482"/>
            <a:ext cx="5809857" cy="4178481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§"/>
            </a:pPr>
            <a:r>
              <a:rPr lang="ru-RU" sz="2200" dirty="0" smtClean="0">
                <a:solidFill>
                  <a:schemeClr val="accent5">
                    <a:lumMod val="50000"/>
                  </a:schemeClr>
                </a:solidFill>
              </a:rPr>
              <a:t>Размещение в личных кабинетах учащихся (электронных дневниках) презентаций </a:t>
            </a:r>
            <a:r>
              <a:rPr lang="ru-RU" sz="2200" dirty="0" err="1" smtClean="0">
                <a:solidFill>
                  <a:schemeClr val="accent5">
                    <a:lumMod val="50000"/>
                  </a:schemeClr>
                </a:solidFill>
              </a:rPr>
              <a:t>Роскомнадзора</a:t>
            </a:r>
            <a:r>
              <a:rPr lang="ru-RU" sz="2200" dirty="0" smtClean="0">
                <a:solidFill>
                  <a:schemeClr val="accent5">
                    <a:lumMod val="50000"/>
                  </a:schemeClr>
                </a:solidFill>
              </a:rPr>
              <a:t>, разработанных для несовершеннолетних;</a:t>
            </a:r>
          </a:p>
          <a:p>
            <a:pPr>
              <a:buFont typeface="Wingdings" pitchFamily="2" charset="2"/>
              <a:buChar char="§"/>
            </a:pPr>
            <a:endParaRPr lang="ru-RU" sz="22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§"/>
            </a:pPr>
            <a:endParaRPr lang="ru-RU" sz="22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§"/>
            </a:pPr>
            <a:endParaRPr lang="ru-RU" sz="22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ru-RU" sz="2200" dirty="0" smtClean="0">
                <a:solidFill>
                  <a:schemeClr val="accent5">
                    <a:lumMod val="50000"/>
                  </a:schemeClr>
                </a:solidFill>
              </a:rPr>
              <a:t>Стенды с правовой информацией, размещенные в структурных подразделениях территориального органа </a:t>
            </a:r>
            <a:r>
              <a:rPr lang="ru-RU" sz="2200" dirty="0" err="1" smtClean="0">
                <a:solidFill>
                  <a:schemeClr val="accent5">
                    <a:lumMod val="50000"/>
                  </a:schemeClr>
                </a:solidFill>
              </a:rPr>
              <a:t>Роскомнадзора</a:t>
            </a:r>
            <a:r>
              <a:rPr lang="ru-RU" sz="2200" dirty="0" smtClean="0">
                <a:solidFill>
                  <a:schemeClr val="accent5">
                    <a:lumMod val="50000"/>
                  </a:schemeClr>
                </a:solidFill>
              </a:rPr>
              <a:t>;</a:t>
            </a:r>
          </a:p>
          <a:p>
            <a:pPr>
              <a:buFont typeface="Wingdings" pitchFamily="2" charset="2"/>
              <a:buChar char="§"/>
            </a:pPr>
            <a:r>
              <a:rPr lang="ru-RU" sz="2200" dirty="0">
                <a:solidFill>
                  <a:schemeClr val="accent5">
                    <a:lumMod val="50000"/>
                  </a:schemeClr>
                </a:solidFill>
              </a:rPr>
              <a:t>Информационные </a:t>
            </a:r>
            <a:r>
              <a:rPr lang="ru-RU" sz="2200" dirty="0" smtClean="0">
                <a:solidFill>
                  <a:schemeClr val="accent5">
                    <a:lumMod val="50000"/>
                  </a:schemeClr>
                </a:solidFill>
              </a:rPr>
              <a:t>баннеры </a:t>
            </a:r>
            <a:r>
              <a:rPr lang="ru-RU" sz="2200" dirty="0">
                <a:solidFill>
                  <a:schemeClr val="accent5">
                    <a:lumMod val="50000"/>
                  </a:schemeClr>
                </a:solidFill>
              </a:rPr>
              <a:t>на сайтах государственных, муниципальных </a:t>
            </a:r>
            <a:r>
              <a:rPr lang="ru-RU" sz="2200" dirty="0" smtClean="0">
                <a:solidFill>
                  <a:schemeClr val="accent5">
                    <a:lumMod val="50000"/>
                  </a:schemeClr>
                </a:solidFill>
              </a:rPr>
              <a:t>органов;</a:t>
            </a:r>
            <a:endParaRPr lang="ru-RU" sz="2200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ru-RU" sz="2200" dirty="0" smtClean="0">
                <a:solidFill>
                  <a:schemeClr val="accent5">
                    <a:lumMod val="50000"/>
                  </a:schemeClr>
                </a:solidFill>
              </a:rPr>
              <a:t>Портал «</a:t>
            </a:r>
            <a:r>
              <a:rPr lang="ru-RU" sz="2200" dirty="0" err="1" smtClean="0">
                <a:solidFill>
                  <a:schemeClr val="accent5">
                    <a:lumMod val="50000"/>
                  </a:schemeClr>
                </a:solidFill>
              </a:rPr>
              <a:t>персональныеданные.дети</a:t>
            </a:r>
            <a:r>
              <a:rPr lang="ru-RU" sz="2200" dirty="0" smtClean="0">
                <a:solidFill>
                  <a:schemeClr val="accent5">
                    <a:lumMod val="50000"/>
                  </a:schemeClr>
                </a:solidFill>
              </a:rPr>
              <a:t>».</a:t>
            </a:r>
          </a:p>
        </p:txBody>
      </p:sp>
      <p:pic>
        <p:nvPicPr>
          <p:cNvPr id="1026" name="Picture 2" descr="C:\Users\ПД-1\Desktop\p177_personal-nyiedannyiedet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12405" y="4698132"/>
            <a:ext cx="3531595" cy="21598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ПД-1\Desktop\Без названия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14429" y="2701615"/>
            <a:ext cx="2790825" cy="1638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2090" y="1102936"/>
            <a:ext cx="7886700" cy="1002532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Изучение сферы персональных данных в кругу семьи.</a:t>
            </a:r>
            <a:endParaRPr lang="ru-RU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ПД-1\Desktop\DetiiKomp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2616" y="2896458"/>
            <a:ext cx="3617976" cy="24170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ПД-1\Desktop\ris3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15991" y="2997724"/>
            <a:ext cx="4045034" cy="24288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4854804" y="5651072"/>
            <a:ext cx="402995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http://xn--80aalcbc2bocdadlpp9nfk.xn--d1acj3b/zadaniya/personalnye_dannye/</a:t>
            </a:r>
            <a:endParaRPr lang="ru-RU" sz="160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96944" y="5537951"/>
            <a:ext cx="36623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https://pd.rkn.gov.ru/multimedia/video114.htm</a:t>
            </a:r>
            <a:endParaRPr lang="ru-RU" sz="16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2840</TotalTime>
  <Words>342</Words>
  <Application>Microsoft Office PowerPoint</Application>
  <PresentationFormat>Экран (4:3)</PresentationFormat>
  <Paragraphs>56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«Повышение уровня информированности несовершеннолетних, родителей и педагогов  в сфере персональных данных»</vt:lpstr>
      <vt:lpstr>Дети в Интернете</vt:lpstr>
      <vt:lpstr>Интернет- угрозы</vt:lpstr>
      <vt:lpstr>Слайд 4</vt:lpstr>
      <vt:lpstr>Цели и задачи проведения мероприятий по повышению правовой грамотности несовершеннолетних: </vt:lpstr>
      <vt:lpstr>Основные формы и методы повышения правовой грамотности детей.</vt:lpstr>
      <vt:lpstr>Основные формы и методы повышения правовой грамотности родителей (законных представителей) и педагогов.</vt:lpstr>
      <vt:lpstr>Возможные места проведения правового информирования. </vt:lpstr>
      <vt:lpstr>Изучение сферы персональных данных в кругу семьи.</vt:lpstr>
      <vt:lpstr>Способы расширения охвата целевой аудитории. 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Белас</dc:creator>
  <cp:lastModifiedBy>prohorov</cp:lastModifiedBy>
  <cp:revision>199</cp:revision>
  <cp:lastPrinted>2016-05-27T06:04:10Z</cp:lastPrinted>
  <dcterms:created xsi:type="dcterms:W3CDTF">2015-10-05T12:12:35Z</dcterms:created>
  <dcterms:modified xsi:type="dcterms:W3CDTF">2018-10-15T12:35:20Z</dcterms:modified>
</cp:coreProperties>
</file>