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2" r:id="rId2"/>
    <p:sldMasterId id="2147483684" r:id="rId3"/>
    <p:sldMasterId id="2147483698" r:id="rId4"/>
  </p:sldMasterIdLst>
  <p:notesMasterIdLst>
    <p:notesMasterId r:id="rId18"/>
  </p:notesMasterIdLst>
  <p:sldIdLst>
    <p:sldId id="372" r:id="rId5"/>
    <p:sldId id="361" r:id="rId6"/>
    <p:sldId id="373" r:id="rId7"/>
    <p:sldId id="389" r:id="rId8"/>
    <p:sldId id="390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87" r:id="rId17"/>
  </p:sldIdLst>
  <p:sldSz cx="9144000" cy="5143500" type="screen16x9"/>
  <p:notesSz cx="6797675" cy="9928225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3003" userDrawn="1">
          <p15:clr>
            <a:srgbClr val="A4A3A4"/>
          </p15:clr>
        </p15:guide>
        <p15:guide id="3" orient="horz" pos="645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2426" userDrawn="1">
          <p15:clr>
            <a:srgbClr val="A4A3A4"/>
          </p15:clr>
        </p15:guide>
        <p15:guide id="6" pos="5476" userDrawn="1">
          <p15:clr>
            <a:srgbClr val="A4A3A4"/>
          </p15:clr>
        </p15:guide>
        <p15:guide id="7" orient="horz" pos="28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FF0000"/>
    <a:srgbClr val="F62222"/>
    <a:srgbClr val="CC0000"/>
    <a:srgbClr val="3C1E78"/>
    <a:srgbClr val="1E4A99"/>
    <a:srgbClr val="004A97"/>
    <a:srgbClr val="FFFFFF"/>
    <a:srgbClr val="1D70B7"/>
    <a:srgbClr val="FA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6940" autoAdjust="0"/>
  </p:normalViewPr>
  <p:slideViewPr>
    <p:cSldViewPr snapToGrid="0" showGuides="1">
      <p:cViewPr varScale="1">
        <p:scale>
          <a:sx n="154" d="100"/>
          <a:sy n="154" d="100"/>
        </p:scale>
        <p:origin x="930" y="114"/>
      </p:cViewPr>
      <p:guideLst>
        <p:guide orient="horz" pos="3120"/>
        <p:guide orient="horz" pos="3003"/>
        <p:guide orient="horz" pos="645"/>
        <p:guide pos="226"/>
        <p:guide pos="2426"/>
        <p:guide pos="5476"/>
        <p:guide orient="horz" pos="28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28B903C0-DED5-477B-96D4-C298717DFDE0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24F9B699-E3D0-49EE-B3C5-096DB6066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6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630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4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C336D-11F1-4D41-96F2-FD0C522FA91C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9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3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9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4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7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48" y="346623"/>
            <a:ext cx="7185947" cy="519554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49" y="1036936"/>
            <a:ext cx="8269423" cy="3754382"/>
          </a:xfrm>
        </p:spPr>
        <p:txBody>
          <a:bodyPr>
            <a:normAutofit/>
          </a:bodyPr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451" y="4848232"/>
            <a:ext cx="6212022" cy="273844"/>
          </a:xfrm>
        </p:spPr>
        <p:txBody>
          <a:bodyPr lIns="0" rIns="0"/>
          <a:lstStyle>
            <a:lvl1pPr algn="l">
              <a:lnSpc>
                <a:spcPct val="80000"/>
              </a:lnSpc>
              <a:defRPr sz="700"/>
            </a:lvl1pPr>
          </a:lstStyle>
          <a:p>
            <a:r>
              <a:rPr lang="ru-RU">
                <a:solidFill>
                  <a:srgbClr val="262626">
                    <a:tint val="75000"/>
                  </a:srgbClr>
                </a:solidFill>
              </a:rPr>
              <a:t>Информационная система мониторинга соблюдения операторами связи обязанности по проверке достоверности сведений об абоненте и сведений о пользователях услугами связи абонента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7470" y="4848232"/>
            <a:ext cx="2057400" cy="273844"/>
          </a:xfrm>
        </p:spPr>
        <p:txBody>
          <a:bodyPr/>
          <a:lstStyle/>
          <a:p>
            <a:fld id="{F59FD1CA-10E3-4DDA-9898-129C91471031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ADD03BE-3F60-42D7-A92B-F4D529840BCC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70626" y="28360"/>
            <a:ext cx="734244" cy="814276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46E99E5D-EE56-4369-9693-24E89F7973ED}"/>
              </a:ext>
            </a:extLst>
          </p:cNvPr>
          <p:cNvCxnSpPr/>
          <p:nvPr userDrawn="1"/>
        </p:nvCxnSpPr>
        <p:spPr>
          <a:xfrm>
            <a:off x="435451" y="879780"/>
            <a:ext cx="8269422" cy="0"/>
          </a:xfrm>
          <a:prstGeom prst="line">
            <a:avLst/>
          </a:prstGeom>
          <a:ln w="1270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="" xmlns:a16="http://schemas.microsoft.com/office/drawing/2014/main" id="{7C7CC436-EE8A-4473-A340-E3F3A9B8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0627" y="872305"/>
            <a:ext cx="734244" cy="151022"/>
          </a:xfrm>
        </p:spPr>
        <p:txBody>
          <a:bodyPr/>
          <a:lstStyle>
            <a:lvl1pPr algn="ctr">
              <a:defRPr/>
            </a:lvl1pPr>
          </a:lstStyle>
          <a:p>
            <a:endParaRPr lang="ru-RU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0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774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7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4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11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9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34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82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57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396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895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30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55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31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733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86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5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457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67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88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70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44F418-A535-48A6-A339-61FAD0B55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632"/>
            <a:ext cx="9144000" cy="186454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CBC823-B82D-43B3-9F93-6330F9EAEA3A}"/>
              </a:ext>
            </a:extLst>
          </p:cNvPr>
          <p:cNvSpPr/>
          <p:nvPr/>
        </p:nvSpPr>
        <p:spPr>
          <a:xfrm>
            <a:off x="0" y="3271632"/>
            <a:ext cx="9144000" cy="1871869"/>
          </a:xfrm>
          <a:prstGeom prst="rect">
            <a:avLst/>
          </a:prstGeom>
          <a:solidFill>
            <a:srgbClr val="002E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ru-RU" sz="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688"/>
            <a:ext cx="7772400" cy="1089747"/>
          </a:xfrm>
        </p:spPr>
        <p:txBody>
          <a:bodyPr anchor="ctr">
            <a:normAutofit/>
          </a:bodyPr>
          <a:lstStyle>
            <a:lvl1pPr algn="ctr">
              <a:defRPr sz="29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1" y="3491953"/>
            <a:ext cx="6858000" cy="869008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</a:defRPr>
            </a:lvl1pPr>
            <a:lvl2pPr marL="493466" indent="0" algn="ctr">
              <a:buNone/>
              <a:defRPr sz="2200"/>
            </a:lvl2pPr>
            <a:lvl3pPr marL="986933" indent="0" algn="ctr">
              <a:buNone/>
              <a:defRPr sz="1900"/>
            </a:lvl3pPr>
            <a:lvl4pPr marL="1480399" indent="0" algn="ctr">
              <a:buNone/>
              <a:defRPr sz="1700"/>
            </a:lvl4pPr>
            <a:lvl5pPr marL="1973865" indent="0" algn="ctr">
              <a:buNone/>
              <a:defRPr sz="1700"/>
            </a:lvl5pPr>
            <a:lvl6pPr marL="2467332" indent="0" algn="ctr">
              <a:buNone/>
              <a:defRPr sz="1700"/>
            </a:lvl6pPr>
            <a:lvl7pPr marL="2960799" indent="0" algn="ctr">
              <a:buNone/>
              <a:defRPr sz="1700"/>
            </a:lvl7pPr>
            <a:lvl8pPr marL="3454265" indent="0" algn="ctr">
              <a:buNone/>
              <a:defRPr sz="1700"/>
            </a:lvl8pPr>
            <a:lvl9pPr marL="3947731" indent="0" algn="ctr">
              <a:buNone/>
              <a:defRPr sz="1700"/>
            </a:lvl9pPr>
          </a:lstStyle>
          <a:p>
            <a:r>
              <a:rPr lang="ru-RU" dirty="0"/>
              <a:t>Имя Отчество Фамилия</a:t>
            </a:r>
          </a:p>
          <a:p>
            <a:r>
              <a:rPr lang="ru-RU" dirty="0"/>
              <a:t>Должность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>
                <a16:creationId xmlns="" xmlns:a16="http://schemas.microsoft.com/office/drawing/2014/main" id="{71611C9E-E969-4828-A6FB-099BE17042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82916" y="4834814"/>
            <a:ext cx="2378169" cy="137297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  <a:lvl2pPr marL="316528" indent="0">
              <a:buNone/>
              <a:defRPr sz="1000"/>
            </a:lvl2pPr>
            <a:lvl3pPr marL="633055" indent="0">
              <a:buNone/>
              <a:defRPr sz="800"/>
            </a:lvl3pPr>
            <a:lvl4pPr marL="949583" indent="0">
              <a:buNone/>
              <a:defRPr sz="700"/>
            </a:lvl4pPr>
            <a:lvl5pPr marL="1266110" indent="0">
              <a:buNone/>
              <a:defRPr sz="700"/>
            </a:lvl5pPr>
            <a:lvl6pPr marL="1582638" indent="0">
              <a:buNone/>
              <a:defRPr sz="700"/>
            </a:lvl6pPr>
            <a:lvl7pPr marL="1899165" indent="0">
              <a:buNone/>
              <a:defRPr sz="700"/>
            </a:lvl7pPr>
            <a:lvl8pPr marL="2215693" indent="0">
              <a:buNone/>
              <a:defRPr sz="700"/>
            </a:lvl8pPr>
            <a:lvl9pPr marL="2532220" indent="0">
              <a:buNone/>
              <a:defRPr sz="700"/>
            </a:lvl9pPr>
          </a:lstStyle>
          <a:p>
            <a:pPr lvl="0"/>
            <a:r>
              <a:rPr lang="ru-RU" dirty="0"/>
              <a:t>2021 г.</a:t>
            </a: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="" xmlns:a16="http://schemas.microsoft.com/office/drawing/2014/main" id="{46BEE894-F66A-4E44-B18E-3B1D3C6629FA}"/>
              </a:ext>
            </a:extLst>
          </p:cNvPr>
          <p:cNvSpPr/>
          <p:nvPr/>
        </p:nvSpPr>
        <p:spPr>
          <a:xfrm>
            <a:off x="0" y="2"/>
            <a:ext cx="9144000" cy="1708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600" spc="138">
                <a:solidFill>
                  <a:prstClr val="white"/>
                </a:solidFill>
              </a:rPr>
              <a:t>ФЕДЕРАЛЬНАЯ СЛУЖБА ПО НАДЗОРУ В СФЕРЕ СВЯЗИ, ИНФОРМАЦИОННЫХ ТЕХНОЛОГИЙ И МАССОВЫХ КОММУНИКАЦИЙ</a:t>
            </a:r>
            <a:endParaRPr lang="ru-RU" sz="600" spc="138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B4C9D585-E218-400A-B79E-BC598D3C6BF3}"/>
              </a:ext>
            </a:extLst>
          </p:cNvPr>
          <p:cNvCxnSpPr/>
          <p:nvPr/>
        </p:nvCxnSpPr>
        <p:spPr>
          <a:xfrm>
            <a:off x="0" y="195183"/>
            <a:ext cx="9144000" cy="0"/>
          </a:xfrm>
          <a:prstGeom prst="line">
            <a:avLst/>
          </a:prstGeom>
          <a:ln w="349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A8B42C83-EA23-40D8-B485-26468FABDFA1}"/>
              </a:ext>
            </a:extLst>
          </p:cNvPr>
          <p:cNvSpPr/>
          <p:nvPr/>
        </p:nvSpPr>
        <p:spPr>
          <a:xfrm>
            <a:off x="3090572" y="1684894"/>
            <a:ext cx="2962858" cy="29023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1700" b="1" spc="35" dirty="0">
                <a:ln w="9525" cmpd="sng">
                  <a:noFill/>
                  <a:prstDash val="solid"/>
                </a:ln>
                <a:solidFill>
                  <a:srgbClr val="005390"/>
                </a:solidFill>
                <a:latin typeface="DIN Pro Black"/>
              </a:rPr>
              <a:t>РОСКОМНАДЗОР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2845744D-D37C-4181-B97C-506D88013F8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21" y="441153"/>
            <a:ext cx="1066159" cy="118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2714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48" y="346618"/>
            <a:ext cx="7185947" cy="519554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48" y="1036931"/>
            <a:ext cx="8269424" cy="3754382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449" y="4848228"/>
            <a:ext cx="6212022" cy="273844"/>
          </a:xfrm>
        </p:spPr>
        <p:txBody>
          <a:bodyPr lIns="0" rIns="0"/>
          <a:lstStyle>
            <a:lvl1pPr algn="l">
              <a:lnSpc>
                <a:spcPct val="80000"/>
              </a:lnSpc>
              <a:defRPr sz="600"/>
            </a:lvl1pPr>
          </a:lstStyle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7470" y="4848228"/>
            <a:ext cx="2057400" cy="273844"/>
          </a:xfrm>
        </p:spPr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46E99E5D-EE56-4369-9693-24E89F7973ED}"/>
              </a:ext>
            </a:extLst>
          </p:cNvPr>
          <p:cNvCxnSpPr/>
          <p:nvPr/>
        </p:nvCxnSpPr>
        <p:spPr>
          <a:xfrm>
            <a:off x="435449" y="879780"/>
            <a:ext cx="8269422" cy="0"/>
          </a:xfrm>
          <a:prstGeom prst="line">
            <a:avLst/>
          </a:prstGeom>
          <a:ln w="1270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39D9C52-F397-4DAA-8A7B-6D77E5953635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321" y="218379"/>
            <a:ext cx="545549" cy="6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09561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48" y="60926"/>
            <a:ext cx="7185947" cy="437679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48" y="555328"/>
            <a:ext cx="8269424" cy="4235986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800"/>
            </a:lvl2pPr>
            <a:lvl3pPr>
              <a:defRPr sz="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449" y="4848228"/>
            <a:ext cx="6212022" cy="273844"/>
          </a:xfrm>
        </p:spPr>
        <p:txBody>
          <a:bodyPr lIns="0" rIns="0"/>
          <a:lstStyle>
            <a:lvl1pPr algn="l">
              <a:lnSpc>
                <a:spcPct val="80000"/>
              </a:lnSpc>
              <a:defRPr sz="600"/>
            </a:lvl1pPr>
          </a:lstStyle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7470" y="4848228"/>
            <a:ext cx="2057400" cy="273844"/>
          </a:xfrm>
        </p:spPr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46E99E5D-EE56-4369-9693-24E89F7973ED}"/>
              </a:ext>
            </a:extLst>
          </p:cNvPr>
          <p:cNvCxnSpPr/>
          <p:nvPr/>
        </p:nvCxnSpPr>
        <p:spPr>
          <a:xfrm>
            <a:off x="435449" y="526966"/>
            <a:ext cx="8269422" cy="0"/>
          </a:xfrm>
          <a:prstGeom prst="line">
            <a:avLst/>
          </a:prstGeom>
          <a:ln w="1270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39D9C52-F397-4DAA-8A7B-6D77E5953635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228" y="60925"/>
            <a:ext cx="394642" cy="43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2193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212533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Группа 101">
            <a:extLst>
              <a:ext uri="{FF2B5EF4-FFF2-40B4-BE49-F238E27FC236}">
                <a16:creationId xmlns="" xmlns:a16="http://schemas.microsoft.com/office/drawing/2014/main" id="{2298473D-7EAB-4CEC-95C9-E3B698F6FC68}"/>
              </a:ext>
            </a:extLst>
          </p:cNvPr>
          <p:cNvGrpSpPr/>
          <p:nvPr/>
        </p:nvGrpSpPr>
        <p:grpSpPr>
          <a:xfrm>
            <a:off x="0" y="2"/>
            <a:ext cx="9144000" cy="5143499"/>
            <a:chOff x="0" y="1"/>
            <a:chExt cx="15119350" cy="10691812"/>
          </a:xfrm>
        </p:grpSpPr>
        <p:sp>
          <p:nvSpPr>
            <p:cNvPr id="46" name="Прямоугольник 45">
              <a:extLst>
                <a:ext uri="{FF2B5EF4-FFF2-40B4-BE49-F238E27FC236}">
                  <a16:creationId xmlns="" xmlns:a16="http://schemas.microsoft.com/office/drawing/2014/main" id="{56A13BC1-4094-4836-AAC9-59A6AFB09850}"/>
                </a:ext>
              </a:extLst>
            </p:cNvPr>
            <p:cNvSpPr/>
            <p:nvPr userDrawn="1"/>
          </p:nvSpPr>
          <p:spPr>
            <a:xfrm>
              <a:off x="0" y="1"/>
              <a:ext cx="15119350" cy="1069181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ru-RU" sz="800">
                <a:solidFill>
                  <a:prstClr val="white"/>
                </a:solidFill>
              </a:endParaRPr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="" xmlns:a16="http://schemas.microsoft.com/office/drawing/2014/main" id="{E58D5513-5577-4F61-819A-033AE67814D7}"/>
                </a:ext>
              </a:extLst>
            </p:cNvPr>
            <p:cNvSpPr/>
            <p:nvPr userDrawn="1"/>
          </p:nvSpPr>
          <p:spPr>
            <a:xfrm>
              <a:off x="722443" y="715452"/>
              <a:ext cx="13673249" cy="9252122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ru-RU" sz="800">
                <a:solidFill>
                  <a:prstClr val="white"/>
                </a:solidFill>
              </a:endParaRPr>
            </a:p>
          </p:txBody>
        </p:sp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5B9CD194-FF3E-4F1E-9D71-2BD87921EB09}"/>
                </a:ext>
              </a:extLst>
            </p:cNvPr>
            <p:cNvSpPr/>
            <p:nvPr userDrawn="1"/>
          </p:nvSpPr>
          <p:spPr>
            <a:xfrm>
              <a:off x="12965229" y="8810"/>
              <a:ext cx="1435333" cy="18123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ru-RU" sz="800">
                <a:solidFill>
                  <a:prstClr val="white"/>
                </a:solidFill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715" y="4833394"/>
            <a:ext cx="6150302" cy="273844"/>
          </a:xfrm>
        </p:spPr>
        <p:txBody>
          <a:bodyPr/>
          <a:lstStyle>
            <a:lvl1pPr algn="l">
              <a:defRPr/>
            </a:lvl1pPr>
          </a:lstStyle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818" y="4833394"/>
            <a:ext cx="489258" cy="273844"/>
          </a:xfrm>
        </p:spPr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grpSp>
        <p:nvGrpSpPr>
          <p:cNvPr id="51" name="Группа 50">
            <a:extLst>
              <a:ext uri="{FF2B5EF4-FFF2-40B4-BE49-F238E27FC236}">
                <a16:creationId xmlns="" xmlns:a16="http://schemas.microsoft.com/office/drawing/2014/main" id="{3A147AA8-BCD7-4295-9AE9-0ECC672D555C}"/>
              </a:ext>
            </a:extLst>
          </p:cNvPr>
          <p:cNvGrpSpPr/>
          <p:nvPr/>
        </p:nvGrpSpPr>
        <p:grpSpPr>
          <a:xfrm>
            <a:off x="433979" y="870301"/>
            <a:ext cx="8272362" cy="3929018"/>
            <a:chOff x="717570" y="1809097"/>
            <a:chExt cx="13678122" cy="8167264"/>
          </a:xfrm>
        </p:grpSpPr>
        <p:grpSp>
          <p:nvGrpSpPr>
            <p:cNvPr id="52" name="Группа 51">
              <a:extLst>
                <a:ext uri="{FF2B5EF4-FFF2-40B4-BE49-F238E27FC236}">
                  <a16:creationId xmlns="" xmlns:a16="http://schemas.microsoft.com/office/drawing/2014/main" id="{B32AA474-D69F-4D2D-85E4-60450FA0C35D}"/>
                </a:ext>
              </a:extLst>
            </p:cNvPr>
            <p:cNvGrpSpPr/>
            <p:nvPr userDrawn="1"/>
          </p:nvGrpSpPr>
          <p:grpSpPr>
            <a:xfrm>
              <a:off x="717570" y="1809097"/>
              <a:ext cx="13678122" cy="8167264"/>
              <a:chOff x="365999" y="909032"/>
              <a:chExt cx="10806040" cy="5253295"/>
            </a:xfrm>
          </p:grpSpPr>
          <p:grpSp>
            <p:nvGrpSpPr>
              <p:cNvPr id="66" name="Baselines / anchors">
                <a:extLst>
                  <a:ext uri="{FF2B5EF4-FFF2-40B4-BE49-F238E27FC236}">
                    <a16:creationId xmlns="" xmlns:a16="http://schemas.microsoft.com/office/drawing/2014/main" id="{55F3BEB0-05B6-4A77-95E9-DAACC9D3BB60}"/>
                  </a:ext>
                </a:extLst>
              </p:cNvPr>
              <p:cNvGrpSpPr/>
              <p:nvPr userDrawn="1"/>
            </p:nvGrpSpPr>
            <p:grpSpPr>
              <a:xfrm>
                <a:off x="365999" y="914211"/>
                <a:ext cx="10805080" cy="5245389"/>
                <a:chOff x="12623800" y="914211"/>
                <a:chExt cx="11176000" cy="5245389"/>
              </a:xfrm>
            </p:grpSpPr>
            <p:cxnSp>
              <p:nvCxnSpPr>
                <p:cNvPr id="81" name="Straight Connector 79">
                  <a:extLst>
                    <a:ext uri="{FF2B5EF4-FFF2-40B4-BE49-F238E27FC236}">
                      <a16:creationId xmlns="" xmlns:a16="http://schemas.microsoft.com/office/drawing/2014/main" id="{D18BF5A6-1D21-4823-B6A1-83C011333BA1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914211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0">
                  <a:extLst>
                    <a:ext uri="{FF2B5EF4-FFF2-40B4-BE49-F238E27FC236}">
                      <a16:creationId xmlns="" xmlns:a16="http://schemas.microsoft.com/office/drawing/2014/main" id="{8D25845C-F443-4C19-873F-B5BDD4AF867F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1205622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1">
                  <a:extLst>
                    <a:ext uri="{FF2B5EF4-FFF2-40B4-BE49-F238E27FC236}">
                      <a16:creationId xmlns="" xmlns:a16="http://schemas.microsoft.com/office/drawing/2014/main" id="{EF1DA297-2570-4AAA-8491-022C4C91C42D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1497600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2">
                  <a:extLst>
                    <a:ext uri="{FF2B5EF4-FFF2-40B4-BE49-F238E27FC236}">
                      <a16:creationId xmlns="" xmlns:a16="http://schemas.microsoft.com/office/drawing/2014/main" id="{0CF7524E-4513-4402-9925-3031931EA1CA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1788444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3">
                  <a:extLst>
                    <a:ext uri="{FF2B5EF4-FFF2-40B4-BE49-F238E27FC236}">
                      <a16:creationId xmlns="" xmlns:a16="http://schemas.microsoft.com/office/drawing/2014/main" id="{FE37DA67-9D4C-4927-B77C-B12CCC03032B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2079855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4">
                  <a:extLst>
                    <a:ext uri="{FF2B5EF4-FFF2-40B4-BE49-F238E27FC236}">
                      <a16:creationId xmlns="" xmlns:a16="http://schemas.microsoft.com/office/drawing/2014/main" id="{FE640390-356A-4AE5-9821-C4E1D77FE22E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2371266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5">
                  <a:extLst>
                    <a:ext uri="{FF2B5EF4-FFF2-40B4-BE49-F238E27FC236}">
                      <a16:creationId xmlns="" xmlns:a16="http://schemas.microsoft.com/office/drawing/2014/main" id="{E6718141-CC67-489E-8CE1-D107D19AFA8D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2662677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6">
                  <a:extLst>
                    <a:ext uri="{FF2B5EF4-FFF2-40B4-BE49-F238E27FC236}">
                      <a16:creationId xmlns="" xmlns:a16="http://schemas.microsoft.com/office/drawing/2014/main" id="{3AF7B711-F13E-4FF1-91B4-D69C2390F5E3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2954088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7">
                  <a:extLst>
                    <a:ext uri="{FF2B5EF4-FFF2-40B4-BE49-F238E27FC236}">
                      <a16:creationId xmlns="" xmlns:a16="http://schemas.microsoft.com/office/drawing/2014/main" id="{542AB211-1A71-49C6-96C3-D2EF9F445D9E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3245499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8">
                  <a:extLst>
                    <a:ext uri="{FF2B5EF4-FFF2-40B4-BE49-F238E27FC236}">
                      <a16:creationId xmlns="" xmlns:a16="http://schemas.microsoft.com/office/drawing/2014/main" id="{C3F92FC4-3B85-44BF-88D0-1CEE4E30F44E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3536910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89">
                  <a:extLst>
                    <a:ext uri="{FF2B5EF4-FFF2-40B4-BE49-F238E27FC236}">
                      <a16:creationId xmlns="" xmlns:a16="http://schemas.microsoft.com/office/drawing/2014/main" id="{D6881D09-1959-4387-A4DC-7D98ED2B6A85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3828321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0">
                  <a:extLst>
                    <a:ext uri="{FF2B5EF4-FFF2-40B4-BE49-F238E27FC236}">
                      <a16:creationId xmlns="" xmlns:a16="http://schemas.microsoft.com/office/drawing/2014/main" id="{95F72D39-E805-4661-AE9F-BDC14C055B53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4119732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1">
                  <a:extLst>
                    <a:ext uri="{FF2B5EF4-FFF2-40B4-BE49-F238E27FC236}">
                      <a16:creationId xmlns="" xmlns:a16="http://schemas.microsoft.com/office/drawing/2014/main" id="{F14A076B-08B4-4C5E-9FF4-EA5B22991CD0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4411143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2">
                  <a:extLst>
                    <a:ext uri="{FF2B5EF4-FFF2-40B4-BE49-F238E27FC236}">
                      <a16:creationId xmlns="" xmlns:a16="http://schemas.microsoft.com/office/drawing/2014/main" id="{DCA7F83B-81C2-41F6-836D-28925748B3FC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4702554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3">
                  <a:extLst>
                    <a:ext uri="{FF2B5EF4-FFF2-40B4-BE49-F238E27FC236}">
                      <a16:creationId xmlns="" xmlns:a16="http://schemas.microsoft.com/office/drawing/2014/main" id="{374A2D8F-5DD1-495D-BD02-6C66282899D9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4993965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4">
                  <a:extLst>
                    <a:ext uri="{FF2B5EF4-FFF2-40B4-BE49-F238E27FC236}">
                      <a16:creationId xmlns="" xmlns:a16="http://schemas.microsoft.com/office/drawing/2014/main" id="{7638AC11-B369-4E58-BDA8-C0669C40F5B2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5285376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5">
                  <a:extLst>
                    <a:ext uri="{FF2B5EF4-FFF2-40B4-BE49-F238E27FC236}">
                      <a16:creationId xmlns="" xmlns:a16="http://schemas.microsoft.com/office/drawing/2014/main" id="{467F217C-2D8E-44D6-ABE8-1DF7DF8949B9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5576787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6">
                  <a:extLst>
                    <a:ext uri="{FF2B5EF4-FFF2-40B4-BE49-F238E27FC236}">
                      <a16:creationId xmlns="" xmlns:a16="http://schemas.microsoft.com/office/drawing/2014/main" id="{C48CB963-6244-427B-A210-80BE2BB4263B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5868198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7">
                  <a:extLst>
                    <a:ext uri="{FF2B5EF4-FFF2-40B4-BE49-F238E27FC236}">
                      <a16:creationId xmlns="" xmlns:a16="http://schemas.microsoft.com/office/drawing/2014/main" id="{E8C43653-D2CA-43BA-966C-B79BFFA85FE5}"/>
                    </a:ext>
                  </a:extLst>
                </p:cNvPr>
                <p:cNvCxnSpPr/>
                <p:nvPr userDrawn="1"/>
              </p:nvCxnSpPr>
              <p:spPr>
                <a:xfrm>
                  <a:off x="12623800" y="6159600"/>
                  <a:ext cx="11176000" cy="0"/>
                </a:xfrm>
                <a:prstGeom prst="line">
                  <a:avLst/>
                </a:prstGeom>
                <a:ln w="9525">
                  <a:solidFill>
                    <a:srgbClr val="30C1D7">
                      <a:alpha val="40000"/>
                    </a:srgb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utter space">
                <a:extLst>
                  <a:ext uri="{FF2B5EF4-FFF2-40B4-BE49-F238E27FC236}">
                    <a16:creationId xmlns="" xmlns:a16="http://schemas.microsoft.com/office/drawing/2014/main" id="{51E2D6E5-1104-43DC-941E-2098D8843D56}"/>
                  </a:ext>
                </a:extLst>
              </p:cNvPr>
              <p:cNvGrpSpPr/>
              <p:nvPr userDrawn="1"/>
            </p:nvGrpSpPr>
            <p:grpSpPr>
              <a:xfrm>
                <a:off x="1006067" y="914191"/>
                <a:ext cx="9525904" cy="5248136"/>
                <a:chOff x="1277000" y="623550"/>
                <a:chExt cx="9638000" cy="5537047"/>
              </a:xfrm>
            </p:grpSpPr>
            <p:sp>
              <p:nvSpPr>
                <p:cNvPr id="70" name="Rectangle 67">
                  <a:extLst>
                    <a:ext uri="{FF2B5EF4-FFF2-40B4-BE49-F238E27FC236}">
                      <a16:creationId xmlns="" xmlns:a16="http://schemas.microsoft.com/office/drawing/2014/main" id="{5E54B856-7A3C-4BA9-9EB3-EF3665CC5FA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688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1" name="Rectangle 68">
                  <a:extLst>
                    <a:ext uri="{FF2B5EF4-FFF2-40B4-BE49-F238E27FC236}">
                      <a16:creationId xmlns="" xmlns:a16="http://schemas.microsoft.com/office/drawing/2014/main" id="{FC5EE523-8EA3-479F-B46D-1F3A7E0D562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875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2" name="Rectangle 69">
                  <a:extLst>
                    <a:ext uri="{FF2B5EF4-FFF2-40B4-BE49-F238E27FC236}">
                      <a16:creationId xmlns="" xmlns:a16="http://schemas.microsoft.com/office/drawing/2014/main" id="{5D35551F-D342-4FC1-B735-6886088FF2A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7822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3" name="Rectangle 70">
                  <a:extLst>
                    <a:ext uri="{FF2B5EF4-FFF2-40B4-BE49-F238E27FC236}">
                      <a16:creationId xmlns="" xmlns:a16="http://schemas.microsoft.com/office/drawing/2014/main" id="{1B6360AE-1A43-4C45-8E46-7F9FA6CB5BC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9692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4" name="Rectangle 71">
                  <a:extLst>
                    <a:ext uri="{FF2B5EF4-FFF2-40B4-BE49-F238E27FC236}">
                      <a16:creationId xmlns="" xmlns:a16="http://schemas.microsoft.com/office/drawing/2014/main" id="{B0713604-7ADF-4AA8-B0ED-6FCA3F77B24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062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5" name="Rectangle 72">
                  <a:extLst>
                    <a:ext uri="{FF2B5EF4-FFF2-40B4-BE49-F238E27FC236}">
                      <a16:creationId xmlns="" xmlns:a16="http://schemas.microsoft.com/office/drawing/2014/main" id="{820DE0D3-5E78-4446-A430-E2088D2F515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952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6" name="Rectangle 73">
                  <a:extLst>
                    <a:ext uri="{FF2B5EF4-FFF2-40B4-BE49-F238E27FC236}">
                      <a16:creationId xmlns="" xmlns:a16="http://schemas.microsoft.com/office/drawing/2014/main" id="{68B21156-20AE-4934-A039-32E56E7287E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27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7" name="Rectangle 74">
                  <a:extLst>
                    <a:ext uri="{FF2B5EF4-FFF2-40B4-BE49-F238E27FC236}">
                      <a16:creationId xmlns="" xmlns:a16="http://schemas.microsoft.com/office/drawing/2014/main" id="{20E30B08-EE33-4864-943C-6B61FFE3538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212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8" name="Rectangle 75">
                  <a:extLst>
                    <a:ext uri="{FF2B5EF4-FFF2-40B4-BE49-F238E27FC236}">
                      <a16:creationId xmlns="" xmlns:a16="http://schemas.microsoft.com/office/drawing/2014/main" id="{4FC3B70F-388E-4707-8248-65532361772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314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79" name="Rectangle 76">
                  <a:extLst>
                    <a:ext uri="{FF2B5EF4-FFF2-40B4-BE49-F238E27FC236}">
                      <a16:creationId xmlns="" xmlns:a16="http://schemas.microsoft.com/office/drawing/2014/main" id="{DE1D1A4A-5C2C-48D6-8502-BBBE470C19D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4082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  <p:sp>
              <p:nvSpPr>
                <p:cNvPr id="80" name="Rectangle 77">
                  <a:extLst>
                    <a:ext uri="{FF2B5EF4-FFF2-40B4-BE49-F238E27FC236}">
                      <a16:creationId xmlns="" xmlns:a16="http://schemas.microsoft.com/office/drawing/2014/main" id="{AD5A3D38-AEB2-4DDE-B8F9-A19ED9D875D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017000" y="623550"/>
                  <a:ext cx="288000" cy="553704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200" dirty="0">
                    <a:solidFill>
                      <a:srgbClr val="262626"/>
                    </a:solidFill>
                  </a:endParaRPr>
                </a:p>
              </p:txBody>
            </p:sp>
          </p:grpSp>
          <p:sp>
            <p:nvSpPr>
              <p:cNvPr id="68" name="Whitespace measure">
                <a:extLst>
                  <a:ext uri="{FF2B5EF4-FFF2-40B4-BE49-F238E27FC236}">
                    <a16:creationId xmlns="" xmlns:a16="http://schemas.microsoft.com/office/drawing/2014/main" id="{021999DC-3A72-4460-B461-7E734BDFB4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5999" y="909032"/>
                <a:ext cx="10805080" cy="585991"/>
              </a:xfrm>
              <a:prstGeom prst="rect">
                <a:avLst/>
              </a:prstGeom>
              <a:solidFill>
                <a:schemeClr val="accent2">
                  <a:lumMod val="75000"/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2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69" name="Live area">
                <a:extLst>
                  <a:ext uri="{FF2B5EF4-FFF2-40B4-BE49-F238E27FC236}">
                    <a16:creationId xmlns="" xmlns:a16="http://schemas.microsoft.com/office/drawing/2014/main" id="{8F97DBA6-ACD2-4659-8E17-9290DC1F0B2F}"/>
                  </a:ext>
                </a:extLst>
              </p:cNvPr>
              <p:cNvSpPr/>
              <p:nvPr userDrawn="1"/>
            </p:nvSpPr>
            <p:spPr>
              <a:xfrm>
                <a:off x="365999" y="1495023"/>
                <a:ext cx="10806040" cy="4666361"/>
              </a:xfrm>
              <a:custGeom>
                <a:avLst/>
                <a:gdLst>
                  <a:gd name="connsiteX0" fmla="*/ 0 w 10931999"/>
                  <a:gd name="connsiteY0" fmla="*/ 0 h 5537797"/>
                  <a:gd name="connsiteX1" fmla="*/ 10931999 w 10931999"/>
                  <a:gd name="connsiteY1" fmla="*/ 0 h 5537797"/>
                  <a:gd name="connsiteX2" fmla="*/ 10931999 w 10931999"/>
                  <a:gd name="connsiteY2" fmla="*/ 5537797 h 5537797"/>
                  <a:gd name="connsiteX3" fmla="*/ 0 w 10931999"/>
                  <a:gd name="connsiteY3" fmla="*/ 5537797 h 553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31999" h="5537797">
                    <a:moveTo>
                      <a:pt x="0" y="0"/>
                    </a:moveTo>
                    <a:lnTo>
                      <a:pt x="10931999" y="0"/>
                    </a:lnTo>
                    <a:lnTo>
                      <a:pt x="10931999" y="5537797"/>
                    </a:lnTo>
                    <a:lnTo>
                      <a:pt x="0" y="5537797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>
                    <a:lumMod val="75000"/>
                    <a:alpha val="3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90000"/>
                  </a:lnSpc>
                  <a:spcAft>
                    <a:spcPts val="692"/>
                  </a:spcAft>
                </a:pPr>
                <a:endParaRPr lang="en-US" sz="8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Группа 52">
              <a:extLst>
                <a:ext uri="{FF2B5EF4-FFF2-40B4-BE49-F238E27FC236}">
                  <a16:creationId xmlns="" xmlns:a16="http://schemas.microsoft.com/office/drawing/2014/main" id="{D6FD2977-B2CF-488E-B2E8-9F4666EB5914}"/>
                </a:ext>
              </a:extLst>
            </p:cNvPr>
            <p:cNvGrpSpPr/>
            <p:nvPr userDrawn="1"/>
          </p:nvGrpSpPr>
          <p:grpSpPr>
            <a:xfrm>
              <a:off x="1136759" y="1817118"/>
              <a:ext cx="12837934" cy="8155004"/>
              <a:chOff x="1136759" y="1817118"/>
              <a:chExt cx="12837934" cy="8155004"/>
            </a:xfrm>
          </p:grpSpPr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="" xmlns:a16="http://schemas.microsoft.com/office/drawing/2014/main" id="{A192FCFC-3376-4844-8989-9E02B861EF04}"/>
                  </a:ext>
                </a:extLst>
              </p:cNvPr>
              <p:cNvCxnSpPr/>
              <p:nvPr userDrawn="1"/>
            </p:nvCxnSpPr>
            <p:spPr>
              <a:xfrm>
                <a:off x="347092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>
                <a:extLst>
                  <a:ext uri="{FF2B5EF4-FFF2-40B4-BE49-F238E27FC236}">
                    <a16:creationId xmlns="" xmlns:a16="http://schemas.microsoft.com/office/drawing/2014/main" id="{07672129-8971-42A6-B502-D123FAE151CC}"/>
                  </a:ext>
                </a:extLst>
              </p:cNvPr>
              <p:cNvCxnSpPr/>
              <p:nvPr userDrawn="1"/>
            </p:nvCxnSpPr>
            <p:spPr>
              <a:xfrm>
                <a:off x="2303844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>
                <a:extLst>
                  <a:ext uri="{FF2B5EF4-FFF2-40B4-BE49-F238E27FC236}">
                    <a16:creationId xmlns="" xmlns:a16="http://schemas.microsoft.com/office/drawing/2014/main" id="{C6C1F3C7-EBAF-48E9-8934-90A13CD45908}"/>
                  </a:ext>
                </a:extLst>
              </p:cNvPr>
              <p:cNvCxnSpPr/>
              <p:nvPr userDrawn="1"/>
            </p:nvCxnSpPr>
            <p:spPr>
              <a:xfrm>
                <a:off x="4638014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>
                <a:extLst>
                  <a:ext uri="{FF2B5EF4-FFF2-40B4-BE49-F238E27FC236}">
                    <a16:creationId xmlns="" xmlns:a16="http://schemas.microsoft.com/office/drawing/2014/main" id="{5A37383A-170C-4760-A941-B91D3BB88CF3}"/>
                  </a:ext>
                </a:extLst>
              </p:cNvPr>
              <p:cNvCxnSpPr/>
              <p:nvPr userDrawn="1"/>
            </p:nvCxnSpPr>
            <p:spPr>
              <a:xfrm>
                <a:off x="580509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="" xmlns:a16="http://schemas.microsoft.com/office/drawing/2014/main" id="{17685A69-C1C0-42C1-8D40-D6D6A29E2749}"/>
                  </a:ext>
                </a:extLst>
              </p:cNvPr>
              <p:cNvCxnSpPr/>
              <p:nvPr userDrawn="1"/>
            </p:nvCxnSpPr>
            <p:spPr>
              <a:xfrm>
                <a:off x="6972184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="" xmlns:a16="http://schemas.microsoft.com/office/drawing/2014/main" id="{92E9916C-11FF-4870-847C-DCA240E3A033}"/>
                  </a:ext>
                </a:extLst>
              </p:cNvPr>
              <p:cNvCxnSpPr/>
              <p:nvPr userDrawn="1"/>
            </p:nvCxnSpPr>
            <p:spPr>
              <a:xfrm>
                <a:off x="813926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>
                <a:extLst>
                  <a:ext uri="{FF2B5EF4-FFF2-40B4-BE49-F238E27FC236}">
                    <a16:creationId xmlns="" xmlns:a16="http://schemas.microsoft.com/office/drawing/2014/main" id="{748AD79D-75D9-4AE9-9ADB-038DA58C2E8C}"/>
                  </a:ext>
                </a:extLst>
              </p:cNvPr>
              <p:cNvCxnSpPr/>
              <p:nvPr userDrawn="1"/>
            </p:nvCxnSpPr>
            <p:spPr>
              <a:xfrm>
                <a:off x="9306354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>
                <a:extLst>
                  <a:ext uri="{FF2B5EF4-FFF2-40B4-BE49-F238E27FC236}">
                    <a16:creationId xmlns="" xmlns:a16="http://schemas.microsoft.com/office/drawing/2014/main" id="{1367B73A-A8B0-4E80-97B1-DFFA49EEFEED}"/>
                  </a:ext>
                </a:extLst>
              </p:cNvPr>
              <p:cNvCxnSpPr/>
              <p:nvPr userDrawn="1"/>
            </p:nvCxnSpPr>
            <p:spPr>
              <a:xfrm>
                <a:off x="1047343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>
                <a:extLst>
                  <a:ext uri="{FF2B5EF4-FFF2-40B4-BE49-F238E27FC236}">
                    <a16:creationId xmlns="" xmlns:a16="http://schemas.microsoft.com/office/drawing/2014/main" id="{AF0946FA-0436-43FD-91D3-DC4ABC1259BD}"/>
                  </a:ext>
                </a:extLst>
              </p:cNvPr>
              <p:cNvCxnSpPr/>
              <p:nvPr userDrawn="1"/>
            </p:nvCxnSpPr>
            <p:spPr>
              <a:xfrm>
                <a:off x="11640524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>
                <a:extLst>
                  <a:ext uri="{FF2B5EF4-FFF2-40B4-BE49-F238E27FC236}">
                    <a16:creationId xmlns="" xmlns:a16="http://schemas.microsoft.com/office/drawing/2014/main" id="{A563818B-7B7E-4FDE-92C9-5484C5553BCA}"/>
                  </a:ext>
                </a:extLst>
              </p:cNvPr>
              <p:cNvCxnSpPr/>
              <p:nvPr userDrawn="1"/>
            </p:nvCxnSpPr>
            <p:spPr>
              <a:xfrm>
                <a:off x="1280760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="" xmlns:a16="http://schemas.microsoft.com/office/drawing/2014/main" id="{E9D0272C-EB43-452A-9124-559705B6E30F}"/>
                  </a:ext>
                </a:extLst>
              </p:cNvPr>
              <p:cNvCxnSpPr/>
              <p:nvPr userDrawn="1"/>
            </p:nvCxnSpPr>
            <p:spPr>
              <a:xfrm>
                <a:off x="13974693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>
                <a:extLst>
                  <a:ext uri="{FF2B5EF4-FFF2-40B4-BE49-F238E27FC236}">
                    <a16:creationId xmlns="" xmlns:a16="http://schemas.microsoft.com/office/drawing/2014/main" id="{4AEC5B4E-5FA0-430D-B42A-1DF1B3EF33E2}"/>
                  </a:ext>
                </a:extLst>
              </p:cNvPr>
              <p:cNvCxnSpPr/>
              <p:nvPr userDrawn="1"/>
            </p:nvCxnSpPr>
            <p:spPr>
              <a:xfrm>
                <a:off x="1136759" y="1817118"/>
                <a:ext cx="0" cy="8155004"/>
              </a:xfrm>
              <a:prstGeom prst="line">
                <a:avLst/>
              </a:prstGeom>
              <a:ln w="6350">
                <a:solidFill>
                  <a:schemeClr val="bg2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742605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632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688"/>
            <a:ext cx="7772400" cy="1089747"/>
          </a:xfrm>
        </p:spPr>
        <p:txBody>
          <a:bodyPr anchor="ctr">
            <a:normAutofit/>
          </a:bodyPr>
          <a:lstStyle>
            <a:lvl1pPr algn="ctr">
              <a:defRPr sz="29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CBC823-B82D-43B3-9F93-6330F9EAEA3A}"/>
              </a:ext>
            </a:extLst>
          </p:cNvPr>
          <p:cNvSpPr/>
          <p:nvPr/>
        </p:nvSpPr>
        <p:spPr>
          <a:xfrm>
            <a:off x="0" y="3271632"/>
            <a:ext cx="9144000" cy="1871869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ru-RU" sz="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491953"/>
            <a:ext cx="6858000" cy="869008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</a:defRPr>
            </a:lvl1pPr>
            <a:lvl2pPr marL="493466" indent="0" algn="ctr">
              <a:buNone/>
              <a:defRPr sz="2200"/>
            </a:lvl2pPr>
            <a:lvl3pPr marL="986933" indent="0" algn="ctr">
              <a:buNone/>
              <a:defRPr sz="1900"/>
            </a:lvl3pPr>
            <a:lvl4pPr marL="1480399" indent="0" algn="ctr">
              <a:buNone/>
              <a:defRPr sz="1700"/>
            </a:lvl4pPr>
            <a:lvl5pPr marL="1973865" indent="0" algn="ctr">
              <a:buNone/>
              <a:defRPr sz="1700"/>
            </a:lvl5pPr>
            <a:lvl6pPr marL="2467332" indent="0" algn="ctr">
              <a:buNone/>
              <a:defRPr sz="1700"/>
            </a:lvl6pPr>
            <a:lvl7pPr marL="2960799" indent="0" algn="ctr">
              <a:buNone/>
              <a:defRPr sz="1700"/>
            </a:lvl7pPr>
            <a:lvl8pPr marL="3454265" indent="0" algn="ctr">
              <a:buNone/>
              <a:defRPr sz="1700"/>
            </a:lvl8pPr>
            <a:lvl9pPr marL="3947731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>
                <a16:creationId xmlns="" xmlns:a16="http://schemas.microsoft.com/office/drawing/2014/main" id="{71611C9E-E969-4828-A6FB-099BE17042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82916" y="4834814"/>
            <a:ext cx="2378169" cy="137297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  <a:lvl2pPr marL="316528" indent="0">
              <a:buNone/>
              <a:defRPr sz="1000"/>
            </a:lvl2pPr>
            <a:lvl3pPr marL="633055" indent="0">
              <a:buNone/>
              <a:defRPr sz="800"/>
            </a:lvl3pPr>
            <a:lvl4pPr marL="949583" indent="0">
              <a:buNone/>
              <a:defRPr sz="700"/>
            </a:lvl4pPr>
            <a:lvl5pPr marL="1266110" indent="0">
              <a:buNone/>
              <a:defRPr sz="700"/>
            </a:lvl5pPr>
            <a:lvl6pPr marL="1582638" indent="0">
              <a:buNone/>
              <a:defRPr sz="700"/>
            </a:lvl6pPr>
            <a:lvl7pPr marL="1899165" indent="0">
              <a:buNone/>
              <a:defRPr sz="700"/>
            </a:lvl7pPr>
            <a:lvl8pPr marL="2215693" indent="0">
              <a:buNone/>
              <a:defRPr sz="700"/>
            </a:lvl8pPr>
            <a:lvl9pPr marL="2532220" indent="0">
              <a:buNone/>
              <a:defRPr sz="700"/>
            </a:lvl9pPr>
          </a:lstStyle>
          <a:p>
            <a:pPr lvl="0"/>
            <a:r>
              <a:rPr lang="ru-RU" dirty="0"/>
              <a:t>2021 г.</a:t>
            </a:r>
          </a:p>
        </p:txBody>
      </p:sp>
      <p:sp>
        <p:nvSpPr>
          <p:cNvPr id="226" name="Прямоугольник 225">
            <a:extLst>
              <a:ext uri="{FF2B5EF4-FFF2-40B4-BE49-F238E27FC236}">
                <a16:creationId xmlns="" xmlns:a16="http://schemas.microsoft.com/office/drawing/2014/main" id="{ECDB6668-3F03-4B7E-A7CA-F5775C33B87C}"/>
              </a:ext>
            </a:extLst>
          </p:cNvPr>
          <p:cNvSpPr/>
          <p:nvPr/>
        </p:nvSpPr>
        <p:spPr>
          <a:xfrm>
            <a:off x="3090572" y="1684894"/>
            <a:ext cx="2962858" cy="29023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1700" b="1" spc="35" dirty="0">
                <a:ln w="9525" cmpd="sng">
                  <a:noFill/>
                  <a:prstDash val="solid"/>
                </a:ln>
                <a:solidFill>
                  <a:srgbClr val="005390"/>
                </a:solidFill>
                <a:latin typeface="DIN Pro Black"/>
              </a:rPr>
              <a:t>РОСКОМНАДЗОР</a:t>
            </a:r>
          </a:p>
        </p:txBody>
      </p:sp>
      <p:sp>
        <p:nvSpPr>
          <p:cNvPr id="270" name="Прямоугольник 269">
            <a:extLst>
              <a:ext uri="{FF2B5EF4-FFF2-40B4-BE49-F238E27FC236}">
                <a16:creationId xmlns="" xmlns:a16="http://schemas.microsoft.com/office/drawing/2014/main" id="{F0612A5A-998B-4BB7-BFB0-2C322290AC35}"/>
              </a:ext>
            </a:extLst>
          </p:cNvPr>
          <p:cNvSpPr/>
          <p:nvPr/>
        </p:nvSpPr>
        <p:spPr>
          <a:xfrm>
            <a:off x="0" y="2"/>
            <a:ext cx="9144000" cy="1708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600" spc="138" dirty="0">
                <a:solidFill>
                  <a:prstClr val="white"/>
                </a:solidFill>
              </a:rPr>
              <a:t>ФЕДЕРАЛЬНАЯ СЛУЖБА ПО НАДЗОРУ В СФЕРЕ СВЯЗИ, ИНФОРМАЦИОННЫХ ТЕХНОЛОГИЙ И МАССОВЫХ КОММУНИКАЦИЙ</a:t>
            </a:r>
          </a:p>
        </p:txBody>
      </p:sp>
      <p:cxnSp>
        <p:nvCxnSpPr>
          <p:cNvPr id="281" name="Прямая соединительная линия 280">
            <a:extLst>
              <a:ext uri="{FF2B5EF4-FFF2-40B4-BE49-F238E27FC236}">
                <a16:creationId xmlns="" xmlns:a16="http://schemas.microsoft.com/office/drawing/2014/main" id="{3B4D0426-3670-4457-942A-3BF76BAEFD30}"/>
              </a:ext>
            </a:extLst>
          </p:cNvPr>
          <p:cNvCxnSpPr/>
          <p:nvPr/>
        </p:nvCxnSpPr>
        <p:spPr>
          <a:xfrm>
            <a:off x="0" y="195183"/>
            <a:ext cx="9144000" cy="0"/>
          </a:xfrm>
          <a:prstGeom prst="line">
            <a:avLst/>
          </a:prstGeom>
          <a:ln w="349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10B1DA40-3A99-42F1-9629-19A6D69B86CB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21" y="441153"/>
            <a:ext cx="1066159" cy="118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29388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44F418-A535-48A6-A339-61FAD0B5534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632"/>
            <a:ext cx="9144000" cy="186454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CBC823-B82D-43B3-9F93-6330F9EAEA3A}"/>
              </a:ext>
            </a:extLst>
          </p:cNvPr>
          <p:cNvSpPr/>
          <p:nvPr/>
        </p:nvSpPr>
        <p:spPr>
          <a:xfrm>
            <a:off x="0" y="3271632"/>
            <a:ext cx="9144000" cy="1871869"/>
          </a:xfrm>
          <a:prstGeom prst="rect">
            <a:avLst/>
          </a:prstGeom>
          <a:solidFill>
            <a:schemeClr val="bg2">
              <a:lumMod val="2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ru-RU" sz="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688"/>
            <a:ext cx="7772400" cy="1089747"/>
          </a:xfrm>
        </p:spPr>
        <p:txBody>
          <a:bodyPr anchor="ctr">
            <a:normAutofit/>
          </a:bodyPr>
          <a:lstStyle>
            <a:lvl1pPr algn="ctr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1" y="3491953"/>
            <a:ext cx="6858000" cy="869008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</a:defRPr>
            </a:lvl1pPr>
            <a:lvl2pPr marL="493466" indent="0" algn="ctr">
              <a:buNone/>
              <a:defRPr sz="2200"/>
            </a:lvl2pPr>
            <a:lvl3pPr marL="986933" indent="0" algn="ctr">
              <a:buNone/>
              <a:defRPr sz="1900"/>
            </a:lvl3pPr>
            <a:lvl4pPr marL="1480399" indent="0" algn="ctr">
              <a:buNone/>
              <a:defRPr sz="1700"/>
            </a:lvl4pPr>
            <a:lvl5pPr marL="1973865" indent="0" algn="ctr">
              <a:buNone/>
              <a:defRPr sz="1700"/>
            </a:lvl5pPr>
            <a:lvl6pPr marL="2467332" indent="0" algn="ctr">
              <a:buNone/>
              <a:defRPr sz="1700"/>
            </a:lvl6pPr>
            <a:lvl7pPr marL="2960799" indent="0" algn="ctr">
              <a:buNone/>
              <a:defRPr sz="1700"/>
            </a:lvl7pPr>
            <a:lvl8pPr marL="3454265" indent="0" algn="ctr">
              <a:buNone/>
              <a:defRPr sz="1700"/>
            </a:lvl8pPr>
            <a:lvl9pPr marL="3947731" indent="0" algn="ctr">
              <a:buNone/>
              <a:defRPr sz="1700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>
                <a16:creationId xmlns="" xmlns:a16="http://schemas.microsoft.com/office/drawing/2014/main" id="{71611C9E-E969-4828-A6FB-099BE17042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82916" y="4834814"/>
            <a:ext cx="2378169" cy="137297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+mn-lt"/>
              </a:defRPr>
            </a:lvl1pPr>
            <a:lvl2pPr marL="316528" indent="0">
              <a:buNone/>
              <a:defRPr sz="1000"/>
            </a:lvl2pPr>
            <a:lvl3pPr marL="633055" indent="0">
              <a:buNone/>
              <a:defRPr sz="800"/>
            </a:lvl3pPr>
            <a:lvl4pPr marL="949583" indent="0">
              <a:buNone/>
              <a:defRPr sz="700"/>
            </a:lvl4pPr>
            <a:lvl5pPr marL="1266110" indent="0">
              <a:buNone/>
              <a:defRPr sz="700"/>
            </a:lvl5pPr>
            <a:lvl6pPr marL="1582638" indent="0">
              <a:buNone/>
              <a:defRPr sz="700"/>
            </a:lvl6pPr>
            <a:lvl7pPr marL="1899165" indent="0">
              <a:buNone/>
              <a:defRPr sz="700"/>
            </a:lvl7pPr>
            <a:lvl8pPr marL="2215693" indent="0">
              <a:buNone/>
              <a:defRPr sz="700"/>
            </a:lvl8pPr>
            <a:lvl9pPr marL="2532220" indent="0">
              <a:buNone/>
              <a:defRPr sz="700"/>
            </a:lvl9pPr>
          </a:lstStyle>
          <a:p>
            <a:pPr lvl="0"/>
            <a:r>
              <a:rPr lang="ru-RU" dirty="0"/>
              <a:t>2021 г.</a:t>
            </a: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="" xmlns:a16="http://schemas.microsoft.com/office/drawing/2014/main" id="{46BEE894-F66A-4E44-B18E-3B1D3C6629FA}"/>
              </a:ext>
            </a:extLst>
          </p:cNvPr>
          <p:cNvSpPr/>
          <p:nvPr/>
        </p:nvSpPr>
        <p:spPr>
          <a:xfrm>
            <a:off x="0" y="2"/>
            <a:ext cx="9144000" cy="1708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600" spc="138">
                <a:solidFill>
                  <a:prstClr val="white"/>
                </a:solidFill>
              </a:rPr>
              <a:t>ФЕДЕРАЛЬНАЯ СЛУЖБА ПО НАДЗОРУ В СФЕРЕ СВЯЗИ, ИНФОРМАЦИОННЫХ ТЕХНОЛОГИЙ И МАССОВЫХ КОММУНИКАЦИЙ</a:t>
            </a:r>
            <a:endParaRPr lang="ru-RU" sz="600" spc="138" dirty="0">
              <a:solidFill>
                <a:prstClr val="white"/>
              </a:solidFill>
            </a:endParaRPr>
          </a:p>
        </p:txBody>
      </p:sp>
      <p:sp>
        <p:nvSpPr>
          <p:cNvPr id="226" name="Прямоугольник 225">
            <a:extLst>
              <a:ext uri="{FF2B5EF4-FFF2-40B4-BE49-F238E27FC236}">
                <a16:creationId xmlns="" xmlns:a16="http://schemas.microsoft.com/office/drawing/2014/main" id="{ECDB6668-3F03-4B7E-A7CA-F5775C33B87C}"/>
              </a:ext>
            </a:extLst>
          </p:cNvPr>
          <p:cNvSpPr/>
          <p:nvPr/>
        </p:nvSpPr>
        <p:spPr>
          <a:xfrm>
            <a:off x="3090572" y="1684894"/>
            <a:ext cx="2962858" cy="29023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r>
              <a:rPr lang="ru-RU" sz="1700" b="1" spc="35" dirty="0">
                <a:ln w="9525" cmpd="sng">
                  <a:solidFill>
                    <a:srgbClr val="262626">
                      <a:lumMod val="25000"/>
                      <a:lumOff val="75000"/>
                    </a:srgb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latin typeface="DIN Pro Black"/>
              </a:rPr>
              <a:t>РОСКОМНАДЗОР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C91BB69-90CF-42F9-8894-E235CC4B4FDB}"/>
              </a:ext>
            </a:extLst>
          </p:cNvPr>
          <p:cNvPicPr>
            <a:picLocks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21" y="441153"/>
            <a:ext cx="1066159" cy="118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68638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9C7F-0A3C-4C72-B12E-1C6963271F57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21.02.2023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695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AB3C-4C71-4660-805D-0AE5788CDECE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21.02.2023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8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4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6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9B6E22E0-9153-4A97-A1BE-A1DEC51CD599}" type="datetime1">
              <a:rPr lang="ru-RU" smtClean="0">
                <a:solidFill>
                  <a:srgbClr val="262626">
                    <a:tint val="75000"/>
                  </a:srgbClr>
                </a:solidFill>
              </a:rPr>
              <a:pPr defTabSz="342900"/>
              <a:t>21.02.2023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 defTabSz="342900"/>
              <a:t>‹#›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7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hf hdr="0" ftr="0" dt="0"/>
  <p:txStyles>
    <p:titleStyle>
      <a:lvl1pPr algn="l" defTabSz="685814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4" indent="-171454" algn="l" defTabSz="68581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1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7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74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1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88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94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02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09" indent="-171454" algn="l" defTabSz="6858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7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4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0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8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35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41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8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55" algn="l" defTabSz="6858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consultantplus://offline/ref=E1CDEE8571133724360A55372C18C49BAC0A3BE946E2727267D9300C78F9F0750F245E088395C731EDB00B8239B4C0F17C22ABEEBAD99C65OCD1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P394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#P396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/>
          <p:nvPr/>
        </p:nvSpPr>
        <p:spPr>
          <a:xfrm>
            <a:off x="1291238" y="2874122"/>
            <a:ext cx="6707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Реализация положений Федерального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закона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№ 266-ФЗ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, принятие нормативных актов Роскомнадзора</a:t>
            </a:r>
            <a:endParaRPr lang="ru-RU" sz="2400" b="1" dirty="0">
              <a:solidFill>
                <a:srgbClr val="1E4A99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391" y="572262"/>
            <a:ext cx="1843319" cy="204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88900" y="116983"/>
            <a:ext cx="7893050" cy="6740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РКН от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27.10.2022 №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178</a:t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«Об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утверждении Требований по оценке вреда, который может быть причинен субъектам персональных данных в случае нарушения Федерального закона «О персональных данных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8"/>
          <p:cNvSpPr txBox="1">
            <a:spLocks/>
          </p:cNvSpPr>
          <p:nvPr/>
        </p:nvSpPr>
        <p:spPr>
          <a:xfrm>
            <a:off x="253999" y="1060450"/>
            <a:ext cx="4762501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соответствии с п. 5 ч. 1 ст. 18.1 ФЗ-152 операторы обязаны проводить оценку вреда в соответствии с установленными уполномоченным органом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требованиями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Приказ определяет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случаи обработки персональных данных, обладающих признаками </a:t>
            </a:r>
            <a:r>
              <a:rPr lang="ru-RU" sz="1400" b="1" dirty="0">
                <a:solidFill>
                  <a:srgbClr val="C00000"/>
                </a:solidFill>
              </a:rPr>
              <a:t>высокого, среднего, низкого риска</a:t>
            </a:r>
            <a:r>
              <a:rPr lang="ru-RU" sz="1400" b="1" dirty="0">
                <a:solidFill>
                  <a:srgbClr val="DE0000"/>
                </a:solidFill>
              </a:rPr>
              <a:t>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нарушения прав граждан как субъектов персональных данных.</a:t>
            </a: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Результаты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оценки вреда оформляются актом оценки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вреда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Проверка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соблюдения обязательного требования ТУ РКН в рамках проведения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проверок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1400" b="1" dirty="0">
                <a:solidFill>
                  <a:srgbClr val="C00000"/>
                </a:solidFill>
              </a:rPr>
              <a:t>Вступает в силу с 1 марта 2023 г. и </a:t>
            </a:r>
            <a:r>
              <a:rPr lang="ru-RU" sz="1400" b="1" dirty="0" smtClean="0">
                <a:solidFill>
                  <a:srgbClr val="C00000"/>
                </a:solidFill>
              </a:rPr>
              <a:t>действует</a:t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до </a:t>
            </a:r>
            <a:r>
              <a:rPr lang="ru-RU" sz="1400" b="1" dirty="0">
                <a:solidFill>
                  <a:srgbClr val="C00000"/>
                </a:solidFill>
              </a:rPr>
              <a:t>1 марта 2029 г.</a:t>
            </a: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ru-RU" sz="12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" name="Объект 8"/>
          <p:cNvSpPr txBox="1">
            <a:spLocks/>
          </p:cNvSpPr>
          <p:nvPr/>
        </p:nvSpPr>
        <p:spPr>
          <a:xfrm>
            <a:off x="5214250" y="1308100"/>
            <a:ext cx="3676650" cy="2273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К высокой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степени вреда отнесены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случаи: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обработка биометрии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специальной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категорий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ПД 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ПД несовершеннолетних 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обезличивание ПД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поручение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 иностранным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лицом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сбор ПД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 использование баз данных, находящихся за пределами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РФ</a:t>
            </a:r>
            <a:endParaRPr lang="ru-RU" sz="1400" b="1" dirty="0">
              <a:solidFill>
                <a:srgbClr val="DE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721600" y="1663699"/>
            <a:ext cx="0" cy="78105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543800" y="1670050"/>
            <a:ext cx="17780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550150" y="2444749"/>
            <a:ext cx="17780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58100" y="1664240"/>
            <a:ext cx="1295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5">
                    <a:lumMod val="75000"/>
                  </a:schemeClr>
                </a:solidFill>
              </a:rPr>
              <a:t>в случаях, не предусмотренных федеральными законами</a:t>
            </a:r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587901" y="1276745"/>
            <a:ext cx="302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📌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88900" y="213933"/>
            <a:ext cx="789305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РКН от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29.10.2022 №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179</a:t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«Об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утверждении Требований к подтверждению уничтожения персональных данных»</a:t>
            </a:r>
          </a:p>
        </p:txBody>
      </p:sp>
      <p:sp>
        <p:nvSpPr>
          <p:cNvPr id="5" name="Объект 8"/>
          <p:cNvSpPr txBox="1">
            <a:spLocks/>
          </p:cNvSpPr>
          <p:nvPr/>
        </p:nvSpPr>
        <p:spPr>
          <a:xfrm>
            <a:off x="615948" y="1333500"/>
            <a:ext cx="7137401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Подтверждением будет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являться </a:t>
            </a:r>
            <a:r>
              <a:rPr lang="ru-RU" sz="1400" b="1" dirty="0">
                <a:solidFill>
                  <a:srgbClr val="C00000"/>
                </a:solidFill>
              </a:rPr>
              <a:t>акт об уничтожении </a:t>
            </a:r>
            <a:r>
              <a:rPr lang="ru-RU" sz="1400" b="1" dirty="0" smtClean="0">
                <a:solidFill>
                  <a:srgbClr val="C00000"/>
                </a:solidFill>
              </a:rPr>
              <a:t>ПД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либо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>
                <a:solidFill>
                  <a:srgbClr val="C00000"/>
                </a:solidFill>
              </a:rPr>
              <a:t>выгрузка из журнала (</a:t>
            </a:r>
            <a:r>
              <a:rPr lang="ru-RU" sz="1400" b="1" dirty="0" smtClean="0">
                <a:solidFill>
                  <a:srgbClr val="C00000"/>
                </a:solidFill>
              </a:rPr>
              <a:t>лог-файл)</a:t>
            </a: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Оба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способа являются достоверным способом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подтверждения</a:t>
            </a: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если в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лог-файле нельзя предусмотреть все сведения,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недостающие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сведения вносятся в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акт</a:t>
            </a: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Указанные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документы подлежат хранению в течение 3 лет с момента уничтожения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ПД</a:t>
            </a:r>
          </a:p>
          <a:p>
            <a:pPr>
              <a:buBlip>
                <a:blip r:embed="rId3"/>
              </a:buBlip>
            </a:pPr>
            <a:r>
              <a:rPr lang="ru-RU" sz="1400" b="1" dirty="0" smtClean="0">
                <a:solidFill>
                  <a:srgbClr val="C00000"/>
                </a:solidFill>
              </a:rPr>
              <a:t>Вступает </a:t>
            </a:r>
            <a:r>
              <a:rPr lang="ru-RU" sz="1400" b="1" dirty="0">
                <a:solidFill>
                  <a:srgbClr val="C00000"/>
                </a:solidFill>
              </a:rPr>
              <a:t>в силу с 1 марта 2023 г. и </a:t>
            </a:r>
            <a:r>
              <a:rPr lang="ru-RU" sz="1400" b="1" dirty="0" smtClean="0">
                <a:solidFill>
                  <a:srgbClr val="C00000"/>
                </a:solidFill>
              </a:rPr>
              <a:t>действует до </a:t>
            </a:r>
            <a:r>
              <a:rPr lang="ru-RU" sz="1400" b="1" dirty="0">
                <a:solidFill>
                  <a:srgbClr val="C00000"/>
                </a:solidFill>
              </a:rPr>
              <a:t>1 марта 2029 г.</a:t>
            </a: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4</a:t>
            </a:r>
            <a:endParaRPr lang="ru-RU" sz="12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" name="Объект 8"/>
          <p:cNvSpPr txBox="1">
            <a:spLocks/>
          </p:cNvSpPr>
          <p:nvPr/>
        </p:nvSpPr>
        <p:spPr>
          <a:xfrm>
            <a:off x="5702299" y="3556395"/>
            <a:ext cx="3072500" cy="1346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3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устанавливает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процедуру подтверждения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со стороны операторов уничтожения ПД в случаях, предусмотренных ФЗ-152, в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</a:rPr>
              <a:t>т.ч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. по достижению цели обработки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469999" y="3569490"/>
            <a:ext cx="302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📌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46050" y="45434"/>
            <a:ext cx="7893050" cy="8679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РКН от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14.11.2022 № 187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Об утверждении Порядка и условий взаимодействия Федеральной службы по надзору в сфере связи, информационных технологий и массовых коммуникаций с операторами в рамках ведения реестра учета инцидентов в области персональных данных»</a:t>
            </a:r>
          </a:p>
        </p:txBody>
      </p:sp>
      <p:sp>
        <p:nvSpPr>
          <p:cNvPr id="5" name="Объект 8"/>
          <p:cNvSpPr txBox="1">
            <a:spLocks/>
          </p:cNvSpPr>
          <p:nvPr/>
        </p:nvSpPr>
        <p:spPr>
          <a:xfrm>
            <a:off x="355599" y="1235210"/>
            <a:ext cx="7762790" cy="3305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Приказ унифицирует порядок взаимодействия операторов, допустивших утечку персональных данных, и Роскомнадзора</a:t>
            </a:r>
          </a:p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Установлен </a:t>
            </a:r>
            <a:r>
              <a:rPr lang="ru-RU" sz="1400" b="1" dirty="0">
                <a:solidFill>
                  <a:srgbClr val="C00000"/>
                </a:solidFill>
              </a:rPr>
              <a:t>конкретный состав сведений,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который оператор должен указать при направлении уведомления по факту утечки персональных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данных</a:t>
            </a:r>
          </a:p>
          <a:p>
            <a:pPr>
              <a:buBlip>
                <a:blip r:embed="rId3"/>
              </a:buBlip>
            </a:pPr>
            <a:r>
              <a:rPr lang="ru-RU" sz="1400" b="1" dirty="0" smtClean="0">
                <a:solidFill>
                  <a:srgbClr val="C00000"/>
                </a:solidFill>
              </a:rPr>
              <a:t>Два вида уведомлений:</a:t>
            </a:r>
          </a:p>
          <a:p>
            <a:pPr marL="176213" indent="0"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24 часа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(первичное) -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произошедшем инциденте</a:t>
            </a:r>
            <a:br>
              <a:rPr lang="ru-RU" sz="1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72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часа (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дополнительное) - о результатах внутреннего расследования выявленного инцидента 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3"/>
              </a:buBlip>
            </a:pP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348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174BA86B-E729-4815-9DE9-159D4FB6A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778" y="2116687"/>
            <a:ext cx="8707211" cy="1146986"/>
          </a:xfrm>
        </p:spPr>
        <p:txBody>
          <a:bodyPr>
            <a:noAutofit/>
          </a:bodyPr>
          <a:lstStyle/>
          <a:p>
            <a:r>
              <a:rPr lang="ru-RU" sz="2100" b="1" dirty="0"/>
              <a:t>СПАСИБО ЗА ВНИМАНИЕ!</a:t>
            </a:r>
            <a:endParaRPr lang="ru-RU" sz="2100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14783722-9F09-4B6C-BBE2-36601A4E9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2022 г.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DA243C-6ED1-4298-BA0A-E8CD3EBBF0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848225"/>
            <a:ext cx="2057400" cy="273844"/>
          </a:xfrm>
        </p:spPr>
        <p:txBody>
          <a:bodyPr/>
          <a:lstStyle/>
          <a:p>
            <a:fld id="{5F4265DA-81D6-4092-B6C5-08F21DC4A8F6}" type="slidenum">
              <a:rPr lang="ru-RU" smtClean="0">
                <a:solidFill>
                  <a:srgbClr val="262626">
                    <a:tint val="75000"/>
                  </a:srgbClr>
                </a:solidFill>
              </a:rPr>
              <a:pPr/>
              <a:t>12</a:t>
            </a:fld>
            <a:endParaRPr lang="ru-RU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idx="1"/>
          </p:nvPr>
        </p:nvSpPr>
        <p:spPr>
          <a:xfrm>
            <a:off x="488950" y="1003300"/>
            <a:ext cx="7861300" cy="3613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1600" b="1" dirty="0">
                <a:solidFill>
                  <a:srgbClr val="002060"/>
                </a:solidFill>
              </a:rPr>
              <a:t>в п. 5 ч. 1 ст. 6 Федерального закона «О персональных данных»: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В рамках договора не могут обрабатываться избыточные персональные данные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Отказ от бездействия гражданина (акцепт оферты)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Содержание </a:t>
            </a:r>
            <a:r>
              <a:rPr lang="ru-RU" sz="1600" dirty="0">
                <a:solidFill>
                  <a:srgbClr val="004A97"/>
                </a:solidFill>
              </a:rPr>
              <a:t>и характер правоотношений, возникающих при </a:t>
            </a:r>
            <a:r>
              <a:rPr lang="ru-RU" sz="1600" dirty="0" smtClean="0">
                <a:solidFill>
                  <a:srgbClr val="004A97"/>
                </a:solidFill>
              </a:rPr>
              <a:t>исполнении договора, должен соответствовать объему </a:t>
            </a:r>
            <a:r>
              <a:rPr lang="ru-RU" sz="1600" dirty="0">
                <a:solidFill>
                  <a:srgbClr val="004A97"/>
                </a:solidFill>
              </a:rPr>
              <a:t>дееспособности </a:t>
            </a:r>
            <a:r>
              <a:rPr lang="ru-RU" sz="1600" dirty="0" smtClean="0">
                <a:solidFill>
                  <a:srgbClr val="004A97"/>
                </a:solidFill>
              </a:rPr>
              <a:t>несовершеннолетних лиц</a:t>
            </a:r>
            <a:endParaRPr lang="ru-RU" sz="1050" dirty="0"/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Изменения в </a:t>
            </a:r>
            <a:r>
              <a:rPr lang="ru-RU" sz="1600" b="1" dirty="0" smtClean="0">
                <a:solidFill>
                  <a:srgbClr val="002060"/>
                </a:solidFill>
              </a:rPr>
              <a:t>ч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15 </a:t>
            </a:r>
            <a:r>
              <a:rPr lang="ru-RU" sz="1600" b="1" dirty="0">
                <a:solidFill>
                  <a:srgbClr val="002060"/>
                </a:solidFill>
              </a:rPr>
              <a:t>ст. </a:t>
            </a:r>
            <a:r>
              <a:rPr lang="ru-RU" sz="1600" b="1" dirty="0" smtClean="0">
                <a:solidFill>
                  <a:srgbClr val="002060"/>
                </a:solidFill>
              </a:rPr>
              <a:t>10.1 </a:t>
            </a:r>
            <a:r>
              <a:rPr lang="ru-RU" sz="1600" b="1" dirty="0">
                <a:solidFill>
                  <a:srgbClr val="002060"/>
                </a:solidFill>
              </a:rPr>
              <a:t>Федерального закона «О персональных данных»: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Распространение действий исключений на организации, подведомственные ОГВ</a:t>
            </a:r>
            <a:br>
              <a:rPr lang="ru-RU" sz="1600" dirty="0" smtClean="0">
                <a:solidFill>
                  <a:srgbClr val="004A97"/>
                </a:solidFill>
              </a:rPr>
            </a:br>
            <a:r>
              <a:rPr lang="ru-RU" sz="1600" dirty="0" smtClean="0">
                <a:solidFill>
                  <a:srgbClr val="004A97"/>
                </a:solidFill>
              </a:rPr>
              <a:t>и ОМСУ, в </a:t>
            </a:r>
            <a:r>
              <a:rPr lang="ru-RU" sz="1600" dirty="0">
                <a:solidFill>
                  <a:srgbClr val="004A97"/>
                </a:solidFill>
              </a:rPr>
              <a:t>целях выполнения возложенных законодательством Российской Федерации </a:t>
            </a:r>
            <a:r>
              <a:rPr lang="ru-RU" sz="1600" dirty="0" smtClean="0">
                <a:solidFill>
                  <a:srgbClr val="004A97"/>
                </a:solidFill>
              </a:rPr>
              <a:t>функций</a:t>
            </a:r>
            <a:r>
              <a:rPr lang="ru-RU" sz="1600" dirty="0">
                <a:solidFill>
                  <a:srgbClr val="004A97"/>
                </a:solidFill>
              </a:rPr>
              <a:t>, полномочий и </a:t>
            </a:r>
            <a:r>
              <a:rPr lang="ru-RU" sz="1600" dirty="0" smtClean="0">
                <a:solidFill>
                  <a:srgbClr val="004A97"/>
                </a:solidFill>
              </a:rPr>
              <a:t>обязанностей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Изменения в ч. 3 ст. 11 Федерального закона «О персональных данных»: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Добровольность предоставления и дальнейшей обработки биометрии, если </a:t>
            </a:r>
            <a:r>
              <a:rPr lang="ru-RU" sz="1600" dirty="0">
                <a:solidFill>
                  <a:srgbClr val="004A97"/>
                </a:solidFill>
              </a:rPr>
              <a:t>иное не предусмотрено </a:t>
            </a:r>
            <a:r>
              <a:rPr lang="ru-RU" sz="1600" dirty="0" smtClean="0">
                <a:solidFill>
                  <a:srgbClr val="004A97"/>
                </a:solidFill>
              </a:rPr>
              <a:t>законом</a:t>
            </a:r>
            <a:endParaRPr lang="ru-RU" sz="1600" dirty="0">
              <a:solidFill>
                <a:srgbClr val="004A97"/>
              </a:solidFill>
            </a:endParaRPr>
          </a:p>
          <a:p>
            <a:endParaRPr lang="ru-RU" dirty="0"/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76530" y="158534"/>
            <a:ext cx="837438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Основные нововведения в Федеральном </a:t>
            </a:r>
            <a:r>
              <a:rPr lang="ru-RU" sz="1800" b="1" dirty="0" smtClean="0">
                <a:solidFill>
                  <a:srgbClr val="C00000"/>
                </a:solidFill>
              </a:rPr>
              <a:t>законе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«О </a:t>
            </a:r>
            <a:r>
              <a:rPr lang="ru-RU" sz="1800" b="1" dirty="0">
                <a:solidFill>
                  <a:srgbClr val="C00000"/>
                </a:solidFill>
              </a:rPr>
              <a:t>персональных данных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idx="1"/>
          </p:nvPr>
        </p:nvSpPr>
        <p:spPr>
          <a:xfrm>
            <a:off x="488950" y="1003300"/>
            <a:ext cx="7905750" cy="3613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1600" b="1" dirty="0">
                <a:solidFill>
                  <a:srgbClr val="002060"/>
                </a:solidFill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</a:rPr>
              <a:t>ст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20 </a:t>
            </a:r>
            <a:r>
              <a:rPr lang="ru-RU" sz="1600" b="1" dirty="0">
                <a:solidFill>
                  <a:srgbClr val="002060"/>
                </a:solidFill>
              </a:rPr>
              <a:t>Федерального закона «О персональных </a:t>
            </a:r>
            <a:r>
              <a:rPr lang="ru-RU" sz="1600" b="1" dirty="0" smtClean="0">
                <a:solidFill>
                  <a:srgbClr val="002060"/>
                </a:solidFill>
              </a:rPr>
              <a:t>данных»:</a:t>
            </a:r>
          </a:p>
          <a:p>
            <a:pPr algn="just">
              <a:buBlip>
                <a:blip r:embed="rId3"/>
              </a:buBlip>
            </a:pPr>
            <a:r>
              <a:rPr lang="ru-RU" sz="1600" dirty="0">
                <a:solidFill>
                  <a:srgbClr val="004A97"/>
                </a:solidFill>
              </a:rPr>
              <a:t>Оператор обязан сообщить в уполномоченный </a:t>
            </a:r>
            <a:r>
              <a:rPr lang="ru-RU" sz="1600" u="sng" dirty="0">
                <a:solidFill>
                  <a:srgbClr val="004A97"/>
                </a:solidFill>
                <a:hlinkClick r:id="rId4"/>
              </a:rPr>
              <a:t>орган</a:t>
            </a:r>
            <a:r>
              <a:rPr lang="ru-RU" sz="1600" dirty="0">
                <a:solidFill>
                  <a:srgbClr val="004A97"/>
                </a:solidFill>
              </a:rPr>
              <a:t> по защите прав субъектов персональных данных по запросу этого органа необходимую информацию в течение десяти рабочих дней с даты получения такого запроса. </a:t>
            </a:r>
            <a:r>
              <a:rPr lang="ru-RU" sz="1600" dirty="0">
                <a:solidFill>
                  <a:srgbClr val="004A97"/>
                </a:solidFill>
              </a:rPr>
              <a:t>Указанный срок может быть продлен, но не более чем на пять рабочих дней в случае направления оператором в адрес уполномоченного органа по защите прав субъектов персональных данных мотивированного уведомления с указанием причин продления срока предоставления запрашиваемой </a:t>
            </a:r>
            <a:r>
              <a:rPr lang="ru-RU" sz="1600" dirty="0">
                <a:solidFill>
                  <a:srgbClr val="004A97"/>
                </a:solidFill>
              </a:rPr>
              <a:t>информации</a:t>
            </a:r>
            <a:r>
              <a:rPr lang="ru-RU" sz="1600" dirty="0" smtClean="0">
                <a:solidFill>
                  <a:srgbClr val="004A97"/>
                </a:solidFill>
              </a:rPr>
              <a:t>.</a:t>
            </a:r>
            <a:endParaRPr lang="ru-RU" sz="1600" dirty="0">
              <a:solidFill>
                <a:srgbClr val="004A97"/>
              </a:solidFill>
            </a:endParaRPr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76530" y="158534"/>
            <a:ext cx="837438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Основные нововведения в Федеральном </a:t>
            </a:r>
            <a:r>
              <a:rPr lang="ru-RU" sz="1800" b="1" dirty="0" smtClean="0">
                <a:solidFill>
                  <a:srgbClr val="C00000"/>
                </a:solidFill>
              </a:rPr>
              <a:t>законе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«О </a:t>
            </a:r>
            <a:r>
              <a:rPr lang="ru-RU" sz="1800" b="1" dirty="0">
                <a:solidFill>
                  <a:srgbClr val="C00000"/>
                </a:solidFill>
              </a:rPr>
              <a:t>персональных данных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idx="1"/>
          </p:nvPr>
        </p:nvSpPr>
        <p:spPr>
          <a:xfrm>
            <a:off x="488950" y="1003300"/>
            <a:ext cx="7905750" cy="36131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1600" b="1" dirty="0">
                <a:solidFill>
                  <a:srgbClr val="002060"/>
                </a:solidFill>
              </a:rPr>
              <a:t>в п. 2 ч. 1, ч. </a:t>
            </a:r>
            <a:r>
              <a:rPr lang="ru-RU" sz="1600" b="1" dirty="0" smtClean="0">
                <a:solidFill>
                  <a:srgbClr val="002060"/>
                </a:solidFill>
              </a:rPr>
              <a:t>2 </a:t>
            </a:r>
            <a:r>
              <a:rPr lang="ru-RU" sz="1600" b="1" dirty="0">
                <a:solidFill>
                  <a:srgbClr val="002060"/>
                </a:solidFill>
              </a:rPr>
              <a:t>ст. 18.1 Федерального закона «О персональных </a:t>
            </a:r>
            <a:r>
              <a:rPr lang="ru-RU" sz="1600" b="1" dirty="0" smtClean="0">
                <a:solidFill>
                  <a:srgbClr val="002060"/>
                </a:solidFill>
              </a:rPr>
              <a:t>данных»: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Установлены требования к содержанию политики оператора применительно к каждой </a:t>
            </a:r>
            <a:r>
              <a:rPr lang="ru-RU" sz="1600" dirty="0">
                <a:solidFill>
                  <a:srgbClr val="004A97"/>
                </a:solidFill>
              </a:rPr>
              <a:t>цели </a:t>
            </a:r>
            <a:r>
              <a:rPr lang="ru-RU" sz="1600" dirty="0" smtClean="0">
                <a:solidFill>
                  <a:srgbClr val="004A97"/>
                </a:solidFill>
              </a:rPr>
              <a:t>обработки ПД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Доступ к политике – на каждой странице, посредством которой осуществляется сбор ПД</a:t>
            </a:r>
            <a:endParaRPr lang="ru-RU" sz="1050" dirty="0"/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Изменения в </a:t>
            </a:r>
            <a:r>
              <a:rPr lang="ru-RU" sz="1600" b="1" dirty="0" smtClean="0">
                <a:solidFill>
                  <a:srgbClr val="002060"/>
                </a:solidFill>
              </a:rPr>
              <a:t>ст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22 </a:t>
            </a:r>
            <a:r>
              <a:rPr lang="ru-RU" sz="1600" b="1" dirty="0">
                <a:solidFill>
                  <a:srgbClr val="002060"/>
                </a:solidFill>
              </a:rPr>
              <a:t>Федерального закона «О персональных данных»:</a:t>
            </a:r>
          </a:p>
          <a:p>
            <a:pPr algn="just">
              <a:buBlip>
                <a:blip r:embed="rId3"/>
              </a:buBlip>
            </a:pPr>
            <a:r>
              <a:rPr lang="ru-RU" sz="1400" dirty="0">
                <a:solidFill>
                  <a:srgbClr val="004A97"/>
                </a:solidFill>
              </a:rPr>
              <a:t>Указывается информация о лице имеющих доступ и (или) осуществляющих на основании договора обработку персональных данных, содержащихся в государственных и муниципальных информационных системах</a:t>
            </a:r>
          </a:p>
          <a:p>
            <a:pPr algn="just">
              <a:buBlip>
                <a:blip r:embed="rId3"/>
              </a:buBlip>
            </a:pPr>
            <a:r>
              <a:rPr lang="ru-RU" sz="1400" dirty="0">
                <a:solidFill>
                  <a:srgbClr val="004A97"/>
                </a:solidFill>
              </a:rPr>
              <a:t>Для каждой цели обработки персональных данных указывается категории персональных данных, категории субъектов, персональные данные которых обрабатываются, правовое основание обработки персональных данных, перечень действий с персональными данными, способы обработки персональных данных</a:t>
            </a:r>
          </a:p>
          <a:p>
            <a:pPr algn="just">
              <a:buBlip>
                <a:blip r:embed="rId3"/>
              </a:buBlip>
            </a:pPr>
            <a:r>
              <a:rPr lang="ru-RU" sz="1400" dirty="0">
                <a:solidFill>
                  <a:srgbClr val="004A97"/>
                </a:solidFill>
              </a:rPr>
              <a:t>В случае изменения сведений, указанных </a:t>
            </a:r>
            <a:r>
              <a:rPr lang="ru-RU" sz="1400" dirty="0">
                <a:solidFill>
                  <a:srgbClr val="004A97"/>
                </a:solidFill>
              </a:rPr>
              <a:t>Реестре, </a:t>
            </a:r>
            <a:r>
              <a:rPr lang="ru-RU" sz="1400" dirty="0">
                <a:solidFill>
                  <a:srgbClr val="004A97"/>
                </a:solidFill>
              </a:rPr>
              <a:t>оператор не позднее 15-го числа месяца, следующего за месяцем, в котором возникли такие изменения, обязан уведомить уполномоченный орган по защите прав субъектов персональных данных </a:t>
            </a:r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76530" y="158534"/>
            <a:ext cx="837438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Основные нововведения в Федеральном </a:t>
            </a:r>
            <a:r>
              <a:rPr lang="ru-RU" sz="1800" b="1" dirty="0" smtClean="0">
                <a:solidFill>
                  <a:srgbClr val="C00000"/>
                </a:solidFill>
              </a:rPr>
              <a:t>законе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«О </a:t>
            </a:r>
            <a:r>
              <a:rPr lang="ru-RU" sz="1800" b="1" dirty="0">
                <a:solidFill>
                  <a:srgbClr val="C00000"/>
                </a:solidFill>
              </a:rPr>
              <a:t>персональных данных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idx="1"/>
          </p:nvPr>
        </p:nvSpPr>
        <p:spPr>
          <a:xfrm>
            <a:off x="488950" y="990944"/>
            <a:ext cx="7905750" cy="3613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1600" b="1" dirty="0">
                <a:solidFill>
                  <a:srgbClr val="002060"/>
                </a:solidFill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</a:rPr>
              <a:t>ст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19 </a:t>
            </a:r>
            <a:r>
              <a:rPr lang="ru-RU" sz="1600" b="1" dirty="0">
                <a:solidFill>
                  <a:srgbClr val="002060"/>
                </a:solidFill>
              </a:rPr>
              <a:t>Федерального закона «О персональных </a:t>
            </a:r>
            <a:r>
              <a:rPr lang="ru-RU" sz="1600" b="1" dirty="0" smtClean="0">
                <a:solidFill>
                  <a:srgbClr val="002060"/>
                </a:solidFill>
              </a:rPr>
              <a:t>данных»:</a:t>
            </a:r>
          </a:p>
          <a:p>
            <a:pPr algn="just"/>
            <a:r>
              <a:rPr lang="ru-RU" sz="1500" dirty="0">
                <a:solidFill>
                  <a:srgbClr val="004A97"/>
                </a:solidFill>
              </a:rPr>
              <a:t>12.</a:t>
            </a:r>
            <a:r>
              <a:rPr lang="ru-RU" sz="1600" dirty="0"/>
              <a:t> </a:t>
            </a:r>
            <a:r>
              <a:rPr lang="ru-RU" sz="1500" dirty="0">
                <a:solidFill>
                  <a:srgbClr val="004A97"/>
                </a:solidFill>
              </a:rPr>
              <a:t>Оператор обязан в порядке, определенном федеральным органом исполнительной власти, уполномоченным в области обеспечения безопасности, обеспечивать взаимодействие с государственной системой обнаружения, предупреждения и ликвидации последствий компьютерных атак на информационные ресурсы Российской Федерации, включая информирование его о компьютерных инцидентах, повлекших неправомерную передачу (предоставление, распространение, доступ) персональных данных.</a:t>
            </a:r>
          </a:p>
          <a:p>
            <a:pPr algn="just"/>
            <a:r>
              <a:rPr lang="ru-RU" sz="1500" dirty="0">
                <a:solidFill>
                  <a:srgbClr val="004A97"/>
                </a:solidFill>
              </a:rPr>
              <a:t>13</a:t>
            </a:r>
            <a:r>
              <a:rPr lang="ru-RU" sz="1500" dirty="0">
                <a:solidFill>
                  <a:srgbClr val="004A97"/>
                </a:solidFill>
              </a:rPr>
              <a:t>. Указанная в </a:t>
            </a:r>
            <a:r>
              <a:rPr lang="ru-RU" sz="1500" dirty="0">
                <a:solidFill>
                  <a:srgbClr val="004A97"/>
                </a:solidFill>
                <a:hlinkClick r:id="rId3" action="ppaction://hlinkfile"/>
              </a:rPr>
              <a:t>части 12</a:t>
            </a:r>
            <a:r>
              <a:rPr lang="ru-RU" sz="1500" dirty="0">
                <a:solidFill>
                  <a:srgbClr val="004A97"/>
                </a:solidFill>
              </a:rPr>
              <a:t> настоящей статьи информация (за исключением информации, составляющей государственную тайну) передается федеральным органом исполнительной власти, уполномоченным в области обеспечения безопасности, в уполномоченный орган по защите прав субъектов персональных данных.</a:t>
            </a:r>
          </a:p>
          <a:p>
            <a:pPr algn="just"/>
            <a:r>
              <a:rPr lang="ru-RU" sz="1500" dirty="0">
                <a:solidFill>
                  <a:srgbClr val="004A97"/>
                </a:solidFill>
              </a:rPr>
              <a:t>14</a:t>
            </a:r>
            <a:r>
              <a:rPr lang="ru-RU" sz="1500" dirty="0">
                <a:solidFill>
                  <a:srgbClr val="004A97"/>
                </a:solidFill>
              </a:rPr>
              <a:t>. Порядок передачи информации в соответствии с </a:t>
            </a:r>
            <a:r>
              <a:rPr lang="ru-RU" sz="1500" dirty="0">
                <a:solidFill>
                  <a:srgbClr val="004A97"/>
                </a:solidFill>
                <a:hlinkClick r:id="rId4" action="ppaction://hlinkfile"/>
              </a:rPr>
              <a:t>частью 13</a:t>
            </a:r>
            <a:r>
              <a:rPr lang="ru-RU" sz="1500" dirty="0">
                <a:solidFill>
                  <a:srgbClr val="004A97"/>
                </a:solidFill>
              </a:rPr>
              <a:t> настоящей статьи устанавливается совместно федеральным органом исполнительной власти, уполномоченным в области обеспечения безопасности, и уполномоченным органом по защите прав субъектов персональных данных.</a:t>
            </a:r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76530" y="158534"/>
            <a:ext cx="837438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Основные нововведения в Федеральном </a:t>
            </a:r>
            <a:r>
              <a:rPr lang="ru-RU" sz="1800" b="1" dirty="0" smtClean="0">
                <a:solidFill>
                  <a:srgbClr val="C00000"/>
                </a:solidFill>
              </a:rPr>
              <a:t>законе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«О </a:t>
            </a:r>
            <a:r>
              <a:rPr lang="ru-RU" sz="1800" b="1" dirty="0">
                <a:solidFill>
                  <a:srgbClr val="C00000"/>
                </a:solidFill>
              </a:rPr>
              <a:t>персональных данных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8"/>
          <p:cNvSpPr>
            <a:spLocks noGrp="1"/>
          </p:cNvSpPr>
          <p:nvPr>
            <p:ph idx="1"/>
          </p:nvPr>
        </p:nvSpPr>
        <p:spPr>
          <a:xfrm>
            <a:off x="527050" y="1631950"/>
            <a:ext cx="7905750" cy="1720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Роскомнадзором в целях реализации положений Федерального закона № 266-ФЗ: </a:t>
            </a:r>
            <a:endParaRPr lang="ru-RU" sz="1600" dirty="0" smtClean="0">
              <a:solidFill>
                <a:srgbClr val="004A97"/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Разработано 5 приказов Роскомнадзора</a:t>
            </a:r>
          </a:p>
          <a:p>
            <a:pPr algn="just">
              <a:buBlip>
                <a:blip r:embed="rId3"/>
              </a:buBlip>
            </a:pPr>
            <a:r>
              <a:rPr lang="ru-RU" sz="1600" dirty="0" smtClean="0">
                <a:solidFill>
                  <a:srgbClr val="004A97"/>
                </a:solidFill>
              </a:rPr>
              <a:t>Принято участие в разработке совместного с ФСБ России приказа</a:t>
            </a:r>
          </a:p>
          <a:p>
            <a:pPr algn="just">
              <a:buBlip>
                <a:blip r:embed="rId3"/>
              </a:buBlip>
            </a:pPr>
            <a:r>
              <a:rPr lang="ru-RU" sz="1600" dirty="0">
                <a:solidFill>
                  <a:srgbClr val="004A97"/>
                </a:solidFill>
              </a:rPr>
              <a:t>Принято участие в </a:t>
            </a:r>
            <a:r>
              <a:rPr lang="ru-RU" sz="1600" dirty="0" smtClean="0">
                <a:solidFill>
                  <a:srgbClr val="004A97"/>
                </a:solidFill>
              </a:rPr>
              <a:t>разработке 3 постановлений Правительства Российской Федерации</a:t>
            </a:r>
            <a:endParaRPr lang="ru-RU" sz="1400" b="1" dirty="0">
              <a:solidFill>
                <a:srgbClr val="DE0000"/>
              </a:solidFill>
            </a:endParaRPr>
          </a:p>
        </p:txBody>
      </p:sp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176530" y="283183"/>
            <a:ext cx="8374380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 smtClean="0">
                <a:solidFill>
                  <a:srgbClr val="DE0000"/>
                </a:solidFill>
              </a:rPr>
              <a:t>Принятие нормативных правовых актов Роскомнадзора</a:t>
            </a:r>
            <a:endParaRPr lang="ru-RU" sz="1800" b="1" dirty="0">
              <a:solidFill>
                <a:srgbClr val="D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44450" y="20034"/>
            <a:ext cx="7893050" cy="8679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РКН от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28.10.2022 №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180</a:t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«Об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утверждении форм уведомлений о намерении осуществлять обработку персональных данных, об изменении сведений, содержащихся в уведомлении о намерении осуществлять обработку персональных данных, о прекращении обработки персональных данных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1"/>
          <a:stretch/>
        </p:blipFill>
        <p:spPr bwMode="auto">
          <a:xfrm>
            <a:off x="4597400" y="918185"/>
            <a:ext cx="4184650" cy="422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8"/>
          <p:cNvSpPr txBox="1">
            <a:spLocks/>
          </p:cNvSpPr>
          <p:nvPr/>
        </p:nvSpPr>
        <p:spPr>
          <a:xfrm>
            <a:off x="488950" y="1117600"/>
            <a:ext cx="34163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Для каждой цели обработки ПД</a:t>
            </a:r>
            <a:r>
              <a:rPr lang="ru-RU" sz="1400" b="1" dirty="0" smtClean="0">
                <a:solidFill>
                  <a:srgbClr val="DE0000"/>
                </a:solidFill>
              </a:rPr>
              <a:t/>
            </a:r>
            <a:br>
              <a:rPr lang="ru-RU" sz="1400" b="1" dirty="0" smtClean="0">
                <a:solidFill>
                  <a:srgbClr val="DE0000"/>
                </a:solidFill>
              </a:rPr>
            </a:br>
            <a:r>
              <a:rPr lang="ru-RU" sz="1400" dirty="0" smtClean="0">
                <a:solidFill>
                  <a:srgbClr val="004A97"/>
                </a:solidFill>
              </a:rPr>
              <a:t>оператор указывает:</a:t>
            </a:r>
          </a:p>
          <a:p>
            <a:pPr>
              <a:buFont typeface="Wingdings 2" pitchFamily="18" charset="2"/>
              <a:buBlip>
                <a:blip r:embed="rId4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Категории персональных данных</a:t>
            </a:r>
          </a:p>
          <a:p>
            <a:pPr>
              <a:buFont typeface="Wingdings 2" pitchFamily="18" charset="2"/>
              <a:buBlip>
                <a:blip r:embed="rId4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Категории субъектов, персональные данные которых обрабатываются</a:t>
            </a:r>
          </a:p>
          <a:p>
            <a:pPr>
              <a:buFont typeface="Wingdings 2" pitchFamily="18" charset="2"/>
              <a:buBlip>
                <a:blip r:embed="rId4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Правовое основание обработки персональных данных</a:t>
            </a:r>
          </a:p>
          <a:p>
            <a:pPr>
              <a:buFont typeface="Wingdings 2" pitchFamily="18" charset="2"/>
              <a:buBlip>
                <a:blip r:embed="rId4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Перечень действий с персональными данными</a:t>
            </a:r>
          </a:p>
          <a:p>
            <a:pPr>
              <a:buFont typeface="Wingdings 2" pitchFamily="18" charset="2"/>
              <a:buBlip>
                <a:blip r:embed="rId4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Способы обработки персональных данных</a:t>
            </a:r>
            <a:endParaRPr lang="ru-RU" sz="1200" b="1" dirty="0">
              <a:solidFill>
                <a:srgbClr val="DE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ru-RU" sz="12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44450" y="20034"/>
            <a:ext cx="7893050" cy="8679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Приказ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РКН от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28.10.2022 №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180</a:t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«Об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утверждении форм уведомлений о намерении осуществлять обработку персональных данных, об изменении сведений, содержащихся в уведомлении о намерении осуществлять обработку персональных данных, о прекращении обработки персональных данных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8"/>
          <p:cNvSpPr txBox="1">
            <a:spLocks/>
          </p:cNvSpPr>
          <p:nvPr/>
        </p:nvSpPr>
        <p:spPr>
          <a:xfrm>
            <a:off x="488950" y="1117600"/>
            <a:ext cx="3416300" cy="3765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Срок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или условие прекращение обработки ПД  </a:t>
            </a:r>
            <a:r>
              <a:rPr lang="ru-RU" sz="1400" b="1" dirty="0">
                <a:solidFill>
                  <a:srgbClr val="004A97"/>
                </a:solidFill>
              </a:rPr>
              <a:t>- </a:t>
            </a:r>
            <a:r>
              <a:rPr lang="ru-RU" sz="1400" b="1" dirty="0">
                <a:solidFill>
                  <a:srgbClr val="C00000"/>
                </a:solidFill>
              </a:rPr>
              <a:t>конкретный срок или </a:t>
            </a:r>
            <a:r>
              <a:rPr lang="ru-RU" sz="1400" b="1" dirty="0" smtClean="0">
                <a:solidFill>
                  <a:srgbClr val="C00000"/>
                </a:solidFill>
              </a:rPr>
              <a:t>условие</a:t>
            </a:r>
          </a:p>
          <a:p>
            <a:pPr>
              <a:buFont typeface="Wingdings 2" pitchFamily="18" charset="2"/>
              <a:buBlip>
                <a:blip r:embed="rId3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Трансграничная передача ПД – только сведения о наличии или отсутствии       </a:t>
            </a:r>
            <a:r>
              <a:rPr lang="ru-RU" sz="1400" b="1" dirty="0" smtClean="0">
                <a:solidFill>
                  <a:srgbClr val="C00000"/>
                </a:solidFill>
              </a:rPr>
              <a:t>(без указания стран)</a:t>
            </a:r>
          </a:p>
          <a:p>
            <a:pPr>
              <a:buFont typeface="Wingdings 2" pitchFamily="18" charset="2"/>
              <a:buBlip>
                <a:blip r:embed="rId3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Место нахождения баз данных – только адрес </a:t>
            </a:r>
            <a:r>
              <a:rPr lang="ru-RU" sz="1400" b="1" dirty="0" smtClean="0">
                <a:solidFill>
                  <a:srgbClr val="C00000"/>
                </a:solidFill>
              </a:rPr>
              <a:t>(без наименования </a:t>
            </a:r>
            <a:r>
              <a:rPr lang="ru-RU" sz="1400" b="1" dirty="0" err="1" smtClean="0">
                <a:solidFill>
                  <a:srgbClr val="C00000"/>
                </a:solidFill>
              </a:rPr>
              <a:t>ИСПДн</a:t>
            </a:r>
            <a:r>
              <a:rPr lang="ru-RU" sz="14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 2" pitchFamily="18" charset="2"/>
              <a:buBlip>
                <a:blip r:embed="rId3"/>
              </a:buBlip>
            </a:pPr>
            <a:r>
              <a:rPr lang="ru-RU" sz="1400" dirty="0" smtClean="0">
                <a:solidFill>
                  <a:srgbClr val="004A97"/>
                </a:solidFill>
              </a:rPr>
              <a:t>Контактные данные лиц, осуществляющих обработку ПД в государственных и муниципальных информационных системах – </a:t>
            </a:r>
            <a:r>
              <a:rPr lang="ru-RU" sz="1400" b="1" dirty="0" smtClean="0">
                <a:solidFill>
                  <a:srgbClr val="C00000"/>
                </a:solidFill>
              </a:rPr>
              <a:t>исключительно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для операторов таких систем</a:t>
            </a:r>
          </a:p>
          <a:p>
            <a:pPr>
              <a:buFont typeface="Wingdings 2" pitchFamily="18" charset="2"/>
              <a:buBlip>
                <a:blip r:embed="rId3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Вступает в силу с момента официального опубликования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</a:t>
            </a:r>
            <a:endParaRPr lang="ru-RU" sz="12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85" y="887964"/>
            <a:ext cx="4286115" cy="412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honoteka.org/uploads/posts/2021-05/1620315503_52-phonoteka_org-p-fon-po-materikam-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212" y="1350010"/>
            <a:ext cx="3357788" cy="235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4">
            <a:extLst>
              <a:ext uri="{FF2B5EF4-FFF2-40B4-BE49-F238E27FC236}">
                <a16:creationId xmlns="" xmlns:a16="http://schemas.microsoft.com/office/drawing/2014/main" id="{4329BB2A-B0ED-4184-BEA2-27E3D99C93AE}"/>
              </a:ext>
            </a:extLst>
          </p:cNvPr>
          <p:cNvSpPr txBox="1">
            <a:spLocks/>
          </p:cNvSpPr>
          <p:nvPr/>
        </p:nvSpPr>
        <p:spPr>
          <a:xfrm>
            <a:off x="88900" y="116983"/>
            <a:ext cx="7893050" cy="6740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Приказ РКН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от 05.08.2022 №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128</a:t>
            </a:r>
            <a:b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«Об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утверждении перечня иностранных государств, обеспечивающих адекватную защиту прав субъектов персональных данных»</a:t>
            </a:r>
          </a:p>
        </p:txBody>
      </p:sp>
      <p:sp>
        <p:nvSpPr>
          <p:cNvPr id="5" name="Объект 8"/>
          <p:cNvSpPr txBox="1">
            <a:spLocks/>
          </p:cNvSpPr>
          <p:nvPr/>
        </p:nvSpPr>
        <p:spPr>
          <a:xfrm>
            <a:off x="488950" y="1066800"/>
            <a:ext cx="559435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соответствии с ч. 2 ст. 12 ФЗ-152 Роскомнадзором утверждается </a:t>
            </a:r>
            <a:r>
              <a:rPr lang="ru-RU" sz="1400" b="1" dirty="0">
                <a:solidFill>
                  <a:srgbClr val="C00000"/>
                </a:solidFill>
              </a:rPr>
              <a:t>перечень иностранных государств, обеспечивающих адекватную защиту прав субъектов </a:t>
            </a:r>
            <a:r>
              <a:rPr lang="ru-RU" sz="1400" b="1" dirty="0" smtClean="0">
                <a:solidFill>
                  <a:srgbClr val="C00000"/>
                </a:solidFill>
              </a:rPr>
              <a:t>ПД:</a:t>
            </a:r>
            <a:endParaRPr lang="ru-RU" sz="1400" b="1" dirty="0">
              <a:solidFill>
                <a:srgbClr val="C00000"/>
              </a:solidFill>
            </a:endParaRPr>
          </a:p>
          <a:p>
            <a:pPr>
              <a:buBlip>
                <a:blip r:embed="rId4"/>
              </a:buBlip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стороны Конвенции Совета Европы о защите физических лиц при автоматизированной обработке персональных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данных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иностранные государства, не являющиеся сторонами Конвенции, при условии соответствия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норм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права и применяемых мер (уполномоченный орган, система санкций, правовой акт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В настоящее время </a:t>
            </a:r>
            <a:r>
              <a:rPr lang="ru-RU" sz="1400" b="1" dirty="0">
                <a:solidFill>
                  <a:srgbClr val="C00000"/>
                </a:solidFill>
              </a:rPr>
              <a:t>включено 89 стран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(55 – стороны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Конвенции,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34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– не стороны Конвенции).</a:t>
            </a:r>
          </a:p>
          <a:p>
            <a:pPr>
              <a:buBlip>
                <a:blip r:embed="rId4"/>
              </a:buBlip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Добавлены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такие страны, как КНР,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Индия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ru-RU" sz="1400" b="1" dirty="0">
                <a:solidFill>
                  <a:srgbClr val="C00000"/>
                </a:solidFill>
              </a:rPr>
              <a:t>Вступает в силу с 1 марта 2023 г.</a:t>
            </a:r>
          </a:p>
        </p:txBody>
      </p:sp>
      <p:sp>
        <p:nvSpPr>
          <p:cNvPr id="6" name="Овал 5"/>
          <p:cNvSpPr/>
          <p:nvPr/>
        </p:nvSpPr>
        <p:spPr>
          <a:xfrm>
            <a:off x="44450" y="26600"/>
            <a:ext cx="349249" cy="3080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TextBox 7"/>
          <p:cNvSpPr txBox="1"/>
          <p:nvPr/>
        </p:nvSpPr>
        <p:spPr>
          <a:xfrm>
            <a:off x="88899" y="3855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</a:t>
            </a:r>
            <a:endParaRPr lang="ru-RU" sz="12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Роскомнадзор">
  <a:themeElements>
    <a:clrScheme name="ГРЧЦ">
      <a:dk1>
        <a:srgbClr val="262626"/>
      </a:dk1>
      <a:lt1>
        <a:sysClr val="window" lastClr="FFFFFF"/>
      </a:lt1>
      <a:dk2>
        <a:srgbClr val="005390"/>
      </a:dk2>
      <a:lt2>
        <a:srgbClr val="E9E9E9"/>
      </a:lt2>
      <a:accent1>
        <a:srgbClr val="005390"/>
      </a:accent1>
      <a:accent2>
        <a:srgbClr val="00A1DE"/>
      </a:accent2>
      <a:accent3>
        <a:srgbClr val="BF0000"/>
      </a:accent3>
      <a:accent4>
        <a:srgbClr val="F79646"/>
      </a:accent4>
      <a:accent5>
        <a:srgbClr val="FFC000"/>
      </a:accent5>
      <a:accent6>
        <a:srgbClr val="1D7560"/>
      </a:accent6>
      <a:hlink>
        <a:srgbClr val="0070C0"/>
      </a:hlink>
      <a:folHlink>
        <a:srgbClr val="800080"/>
      </a:folHlink>
    </a:clrScheme>
    <a:fontScheme name="DIN Pro">
      <a:majorFont>
        <a:latin typeface="DIN Pro Black"/>
        <a:ea typeface=""/>
        <a:cs typeface=""/>
      </a:majorFont>
      <a:minorFont>
        <a:latin typeface="DIN Pro Cond Medium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имер доклада ГД на ВКС 03.06_правка шаблона" id="{6EF135AF-4DDA-44AD-8901-0DA2B0728C27}" vid="{48EC9E10-8F01-4974-82E9-9B1FBDCD8DD4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26419</TotalTime>
  <Words>966</Words>
  <Application>Microsoft Office PowerPoint</Application>
  <PresentationFormat>Экран (16:9)</PresentationFormat>
  <Paragraphs>103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DIN Pro Black</vt:lpstr>
      <vt:lpstr>DIN Pro Cond Medium</vt:lpstr>
      <vt:lpstr>Segoe UI Black</vt:lpstr>
      <vt:lpstr>Wingdings 2</vt:lpstr>
      <vt:lpstr>HDOfficeLightV0</vt:lpstr>
      <vt:lpstr>1_HDOfficeLightV0</vt:lpstr>
      <vt:lpstr>2_HDOfficeLightV0</vt:lpstr>
      <vt:lpstr>Роскомнадзор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ProhorovOV</cp:lastModifiedBy>
  <cp:revision>663</cp:revision>
  <cp:lastPrinted>2023-02-21T13:18:02Z</cp:lastPrinted>
  <dcterms:created xsi:type="dcterms:W3CDTF">2015-01-29T07:54:40Z</dcterms:created>
  <dcterms:modified xsi:type="dcterms:W3CDTF">2023-02-21T13:35:51Z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DBA4CB6B-DF2D-4AC2-AD0B-893503C62A3B</vt:lpwstr>
  </property>
  <property fmtid="{D5CDD505-2E9C-101B-9397-08002B2CF9AE}" pid="3" name="ArticulatePath">
    <vt:lpwstr>Shablon_RKN_2016</vt:lpwstr>
  </property>
</Properties>
</file>