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15"/>
  </p:notesMasterIdLst>
  <p:sldIdLst>
    <p:sldId id="257" r:id="rId5"/>
    <p:sldId id="293" r:id="rId6"/>
    <p:sldId id="271" r:id="rId7"/>
    <p:sldId id="289" r:id="rId8"/>
    <p:sldId id="279" r:id="rId9"/>
    <p:sldId id="290" r:id="rId10"/>
    <p:sldId id="291" r:id="rId11"/>
    <p:sldId id="292" r:id="rId12"/>
    <p:sldId id="288" r:id="rId13"/>
    <p:sldId id="281" r:id="rId14"/>
  </p:sldIdLst>
  <p:sldSz cx="9144000" cy="5143500" type="screen16x9"/>
  <p:notesSz cx="6761163" cy="99425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  <p15:guide id="3" orient="horz" pos="162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Илья Холодов" initials="ИХ" lastIdx="1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AEE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016" autoAdjust="0"/>
    <p:restoredTop sz="98506" autoAdjust="0"/>
  </p:normalViewPr>
  <p:slideViewPr>
    <p:cSldViewPr snapToGrid="0">
      <p:cViewPr>
        <p:scale>
          <a:sx n="70" d="100"/>
          <a:sy n="70" d="100"/>
        </p:scale>
        <p:origin x="-994" y="-403"/>
      </p:cViewPr>
      <p:guideLst>
        <p:guide orient="horz" pos="2160"/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11.xlsx"/><Relationship Id="rId1" Type="http://schemas.openxmlformats.org/officeDocument/2006/relationships/themeOverride" Target="../theme/themeOverrid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8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 sz="1600" b="1" dirty="0"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ea typeface="Arial Narrow" charset="0"/>
                <a:cs typeface="Times New Roman" pitchFamily="18" charset="0"/>
              </a:rPr>
              <a:t>Количество операторов связи, ограничивающих менее 99 % доступа к запрещенным ресурсам </a:t>
            </a:r>
            <a:endParaRPr lang="ru-RU" sz="1800" dirty="0">
              <a:solidFill>
                <a:schemeClr val="tx2">
                  <a:lumMod val="75000"/>
                </a:schemeClr>
              </a:solidFill>
              <a:effectLst/>
              <a:latin typeface="Times New Roman" pitchFamily="18" charset="0"/>
              <a:ea typeface="Arial Narrow" charset="0"/>
              <a:cs typeface="Times New Roman" pitchFamily="18" charset="0"/>
            </a:endParaRPr>
          </a:p>
        </c:rich>
      </c:tx>
      <c:layout>
        <c:manualLayout>
          <c:xMode val="edge"/>
          <c:yMode val="edge"/>
          <c:x val="0.12761384544169821"/>
          <c:y val="6.2925412249573908E-3"/>
        </c:manualLayout>
      </c:layout>
      <c:overlay val="0"/>
      <c:spPr>
        <a:noFill/>
        <a:ln>
          <a:noFill/>
        </a:ln>
        <a:effectLst/>
      </c:spPr>
    </c:title>
    <c:autoTitleDeleted val="0"/>
    <c:plotArea>
      <c:layout>
        <c:manualLayout>
          <c:layoutTarget val="inner"/>
          <c:xMode val="edge"/>
          <c:yMode val="edge"/>
          <c:x val="4.1251123122025779E-2"/>
          <c:y val="0.16838386771664304"/>
          <c:w val="0.92751683089994663"/>
          <c:h val="0.83161630845494738"/>
        </c:manualLayout>
      </c:layout>
      <c:lineChart>
        <c:grouping val="standard"/>
        <c:varyColors val="0"/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98099328"/>
        <c:axId val="198100864"/>
      </c:lineChart>
      <c:catAx>
        <c:axId val="198099328"/>
        <c:scaling>
          <c:orientation val="minMax"/>
        </c:scaling>
        <c:delete val="1"/>
        <c:axPos val="b"/>
        <c:numFmt formatCode="d\-mmm" sourceLinked="1"/>
        <c:majorTickMark val="none"/>
        <c:minorTickMark val="none"/>
        <c:tickLblPos val="none"/>
        <c:crossAx val="198100864"/>
        <c:crosses val="autoZero"/>
        <c:auto val="1"/>
        <c:lblAlgn val="ctr"/>
        <c:lblOffset val="100"/>
        <c:tickLblSkip val="7"/>
        <c:noMultiLvlLbl val="1"/>
      </c:catAx>
      <c:valAx>
        <c:axId val="198100864"/>
        <c:scaling>
          <c:orientation val="minMax"/>
        </c:scaling>
        <c:delete val="1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" sourceLinked="0"/>
        <c:majorTickMark val="none"/>
        <c:minorTickMark val="none"/>
        <c:tickLblPos val="none"/>
        <c:crossAx val="198099328"/>
        <c:crosses val="autoZero"/>
        <c:crossBetween val="between"/>
      </c:valAx>
      <c:spPr>
        <a:noFill/>
        <a:ln w="25400"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2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30525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29050" y="0"/>
            <a:ext cx="2930525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4E0BB3-636F-4B9C-A62D-21E2C8175EBC}" type="datetimeFigureOut">
              <a:rPr lang="ru-RU" smtClean="0"/>
              <a:t>09.10.2018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98463" y="1243013"/>
            <a:ext cx="5964237" cy="33559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6275" y="4784725"/>
            <a:ext cx="5408613" cy="39147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44038"/>
            <a:ext cx="2930525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29050" y="9444038"/>
            <a:ext cx="2930525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15C6273-6BFF-485D-A6D2-735106C557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24474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5C6273-6BFF-485D-A6D2-735106C55703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97548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841772"/>
            <a:ext cx="7772400" cy="17907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5DFD99-9090-48DF-9B01-C720C8DA44B0}" type="datetimeFigureOut">
              <a:rPr lang="ru-RU" smtClean="0"/>
              <a:pPr/>
              <a:t>09.10.2018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406EF-E03C-4743-9C1C-2761408B467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45326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5DFD99-9090-48DF-9B01-C720C8DA44B0}" type="datetimeFigureOut">
              <a:rPr lang="ru-RU" smtClean="0"/>
              <a:pPr/>
              <a:t>09.10.2018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406EF-E03C-4743-9C1C-2761408B467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4694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273844"/>
            <a:ext cx="1971675" cy="4358879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1" y="273844"/>
            <a:ext cx="5800725" cy="435887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5DFD99-9090-48DF-9B01-C720C8DA44B0}" type="datetimeFigureOut">
              <a:rPr lang="ru-RU" smtClean="0"/>
              <a:pPr/>
              <a:t>09.10.2018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406EF-E03C-4743-9C1C-2761408B467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21283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5DFD99-9090-48DF-9B01-C720C8DA44B0}" type="datetimeFigureOut">
              <a:rPr lang="ru-RU" smtClean="0"/>
              <a:pPr/>
              <a:t>09.10.2018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406EF-E03C-4743-9C1C-2761408B467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83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5"/>
            <a:ext cx="7886700" cy="2139553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9"/>
            <a:ext cx="7886700" cy="1125140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5DFD99-9090-48DF-9B01-C720C8DA44B0}" type="datetimeFigureOut">
              <a:rPr lang="ru-RU" smtClean="0"/>
              <a:pPr/>
              <a:t>09.10.2018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406EF-E03C-4743-9C1C-2761408B467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05760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5DFD99-9090-48DF-9B01-C720C8DA44B0}" type="datetimeFigureOut">
              <a:rPr lang="ru-RU" smtClean="0"/>
              <a:pPr/>
              <a:t>09.10.2018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406EF-E03C-4743-9C1C-2761408B467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78805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5"/>
            <a:ext cx="7886700" cy="99417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1" y="1260872"/>
            <a:ext cx="3887391" cy="617934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1" y="1878806"/>
            <a:ext cx="3887391" cy="276344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5DFD99-9090-48DF-9B01-C720C8DA44B0}" type="datetimeFigureOut">
              <a:rPr lang="ru-RU" smtClean="0"/>
              <a:pPr/>
              <a:t>09.10.2018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406EF-E03C-4743-9C1C-2761408B467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49071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5DFD99-9090-48DF-9B01-C720C8DA44B0}" type="datetimeFigureOut">
              <a:rPr lang="ru-RU" smtClean="0"/>
              <a:pPr/>
              <a:t>09.10.2018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406EF-E03C-4743-9C1C-2761408B467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53783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5DFD99-9090-48DF-9B01-C720C8DA44B0}" type="datetimeFigureOut">
              <a:rPr lang="ru-RU" smtClean="0"/>
              <a:pPr/>
              <a:t>09.10.2018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406EF-E03C-4743-9C1C-2761408B467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21671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70"/>
            <a:ext cx="4629150" cy="365521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5DFD99-9090-48DF-9B01-C720C8DA44B0}" type="datetimeFigureOut">
              <a:rPr lang="ru-RU" smtClean="0"/>
              <a:pPr/>
              <a:t>09.10.2018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406EF-E03C-4743-9C1C-2761408B467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64820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70"/>
            <a:ext cx="4629150" cy="3655219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5DFD99-9090-48DF-9B01-C720C8DA44B0}" type="datetimeFigureOut">
              <a:rPr lang="ru-RU" smtClean="0"/>
              <a:pPr/>
              <a:t>09.10.2018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406EF-E03C-4743-9C1C-2761408B467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67003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89000"/>
            <a:lum/>
          </a:blip>
          <a:srcRect/>
          <a:stretch>
            <a:fillRect t="-1000" r="-1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5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4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5DFD99-9090-48DF-9B01-C720C8DA44B0}" type="datetimeFigureOut">
              <a:rPr lang="ru-RU" smtClean="0"/>
              <a:pPr/>
              <a:t>09.10.2018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4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4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4406EF-E03C-4743-9C1C-2761408B467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06619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5" Type="http://schemas.microsoft.com/office/2007/relationships/hdphoto" Target="../media/hdphoto2.wdp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89000"/>
            <a:lum/>
          </a:blip>
          <a:srcRect/>
          <a:stretch>
            <a:fillRect t="-12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8232" y="2479800"/>
            <a:ext cx="714378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200" b="1" dirty="0">
                <a:solidFill>
                  <a:schemeClr val="accent1">
                    <a:lumMod val="50000"/>
                  </a:schemeClr>
                </a:solidFill>
                <a:latin typeface="Constantia" panose="02030602050306030303" pitchFamily="18" charset="0"/>
              </a:rPr>
              <a:t>«Осуществление территориальными органами Роскомнадзора контроля за организацией ограничения и возобновления операторами связи доступа к информации в сети «Интернет»</a:t>
            </a:r>
            <a:r>
              <a:rPr lang="ru-RU" sz="2200" b="1" dirty="0" smtClean="0">
                <a:solidFill>
                  <a:schemeClr val="accent1">
                    <a:lumMod val="50000"/>
                  </a:schemeClr>
                </a:solidFill>
                <a:latin typeface="Constantia" panose="02030602050306030303" pitchFamily="18" charset="0"/>
                <a:cs typeface="Arial" pitchFamily="34" charset="0"/>
              </a:rPr>
              <a:t>.   </a:t>
            </a:r>
            <a:endParaRPr lang="ru-RU" sz="2200" b="1" dirty="0">
              <a:solidFill>
                <a:schemeClr val="accent1">
                  <a:lumMod val="50000"/>
                </a:schemeClr>
              </a:solidFill>
              <a:latin typeface="Constantia" panose="02030602050306030303" pitchFamily="18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06325" y="4021663"/>
            <a:ext cx="6513415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solidFill>
                  <a:schemeClr val="accent1">
                    <a:lumMod val="50000"/>
                  </a:schemeClr>
                </a:solidFill>
                <a:latin typeface="Constantia" panose="02030602050306030303" pitchFamily="18" charset="0"/>
                <a:cs typeface="Arial" pitchFamily="34" charset="0"/>
              </a:rPr>
              <a:t>Холодов Илья Владимирович</a:t>
            </a:r>
            <a:endParaRPr lang="ru-RU" sz="1400" dirty="0">
              <a:solidFill>
                <a:schemeClr val="accent1">
                  <a:lumMod val="50000"/>
                </a:schemeClr>
              </a:solidFill>
              <a:latin typeface="Constantia" panose="02030602050306030303" pitchFamily="18" charset="0"/>
              <a:cs typeface="Arial" pitchFamily="34" charset="0"/>
            </a:endParaRPr>
          </a:p>
          <a:p>
            <a:endParaRPr lang="ru-RU" sz="900" dirty="0">
              <a:solidFill>
                <a:schemeClr val="accent1">
                  <a:lumMod val="50000"/>
                </a:schemeClr>
              </a:solidFill>
              <a:latin typeface="Constantia" panose="02030602050306030303" pitchFamily="18" charset="0"/>
              <a:cs typeface="Arial" pitchFamily="34" charset="0"/>
            </a:endParaRPr>
          </a:p>
          <a:p>
            <a:r>
              <a:rPr lang="ru-RU" sz="1400" i="1" dirty="0" smtClean="0">
                <a:solidFill>
                  <a:schemeClr val="accent1">
                    <a:lumMod val="50000"/>
                  </a:schemeClr>
                </a:solidFill>
                <a:latin typeface="Constantia" panose="02030602050306030303" pitchFamily="18" charset="0"/>
                <a:cs typeface="Arial" pitchFamily="34" charset="0"/>
              </a:rPr>
              <a:t>Ведущий специалист – эксперт отдела контроля (надзора) в сфере связи Управления Роскомнадзора по Калужской области</a:t>
            </a:r>
            <a:endParaRPr lang="ru-RU" sz="1400" i="1" dirty="0">
              <a:solidFill>
                <a:schemeClr val="accent1">
                  <a:lumMod val="50000"/>
                </a:schemeClr>
              </a:solidFill>
              <a:latin typeface="Constantia" panose="02030602050306030303" pitchFamily="18" charset="0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610122" y="4897279"/>
            <a:ext cx="160994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000" b="1" dirty="0" smtClean="0">
                <a:solidFill>
                  <a:schemeClr val="accent1">
                    <a:lumMod val="75000"/>
                  </a:schemeClr>
                </a:solidFill>
                <a:latin typeface="Constantia" panose="02030602050306030303" pitchFamily="18" charset="0"/>
                <a:cs typeface="Arial" pitchFamily="34" charset="0"/>
              </a:rPr>
              <a:t>РЯЗАНЬ, </a:t>
            </a:r>
            <a:r>
              <a:rPr lang="ru-RU" sz="1000" b="1" dirty="0" smtClean="0">
                <a:solidFill>
                  <a:schemeClr val="accent5">
                    <a:lumMod val="50000"/>
                  </a:schemeClr>
                </a:solidFill>
                <a:latin typeface="Constantia" panose="02030602050306030303" pitchFamily="18" charset="0"/>
                <a:cs typeface="Arial" pitchFamily="34" charset="0"/>
              </a:rPr>
              <a:t>2018</a:t>
            </a:r>
            <a:endParaRPr lang="ru-RU" sz="1000" b="1" dirty="0">
              <a:solidFill>
                <a:schemeClr val="accent5">
                  <a:lumMod val="50000"/>
                </a:schemeClr>
              </a:solidFill>
              <a:latin typeface="Constantia" panose="02030602050306030303" pitchFamily="18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99909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alphaModFix amt="89000"/>
            <a:lum/>
          </a:blip>
          <a:srcRect/>
          <a:stretch>
            <a:fillRect t="-11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14695" y="3065118"/>
            <a:ext cx="45532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chemeClr val="accent1">
                    <a:lumMod val="75000"/>
                  </a:schemeClr>
                </a:solidFill>
                <a:latin typeface="Constantia" panose="02030602050306030303" pitchFamily="18" charset="0"/>
              </a:rPr>
              <a:t>СПАСИБО</a:t>
            </a:r>
            <a:r>
              <a:rPr lang="ru-RU" sz="2400" b="1" dirty="0">
                <a:solidFill>
                  <a:srgbClr val="04528A"/>
                </a:solidFill>
                <a:latin typeface="Constantia" panose="02030602050306030303" pitchFamily="18" charset="0"/>
              </a:rPr>
              <a:t> </a:t>
            </a:r>
            <a:r>
              <a:rPr lang="ru-RU" sz="2400" b="1" dirty="0">
                <a:solidFill>
                  <a:schemeClr val="accent1">
                    <a:lumMod val="75000"/>
                  </a:schemeClr>
                </a:solidFill>
                <a:latin typeface="Constantia" panose="02030602050306030303" pitchFamily="18" charset="0"/>
              </a:rPr>
              <a:t>ЗА ВНИМАНИЕ!</a:t>
            </a:r>
          </a:p>
        </p:txBody>
      </p:sp>
    </p:spTree>
    <p:extLst>
      <p:ext uri="{BB962C8B-B14F-4D97-AF65-F5344CB8AC3E}">
        <p14:creationId xmlns:p14="http://schemas.microsoft.com/office/powerpoint/2010/main" val="539969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889613" y="231007"/>
            <a:ext cx="605993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latin typeface="Constantia" panose="02030602050306030303" pitchFamily="18" charset="0"/>
              </a:rPr>
              <a:t>Основные нормативно-правовые акты</a:t>
            </a:r>
            <a:endParaRPr lang="ru-RU" sz="2000" b="1" dirty="0">
              <a:solidFill>
                <a:schemeClr val="accent1">
                  <a:lumMod val="50000"/>
                </a:schemeClr>
              </a:solidFill>
              <a:latin typeface="Constantia" panose="02030602050306030303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91900" y="1548634"/>
            <a:ext cx="831240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smtClean="0">
                <a:solidFill>
                  <a:schemeClr val="accent1">
                    <a:lumMod val="50000"/>
                  </a:schemeClr>
                </a:solidFill>
                <a:latin typeface="Constantia" panose="02030602050306030303" pitchFamily="18" charset="0"/>
                <a:cs typeface="Times New Roman" pitchFamily="18" charset="0"/>
              </a:rPr>
              <a:t>Федеральный закон от 07.07.2003 № 126-ФЗ «</a:t>
            </a:r>
            <a:r>
              <a:rPr lang="ru-RU" sz="1600" b="1" dirty="0">
                <a:solidFill>
                  <a:schemeClr val="accent1">
                    <a:lumMod val="50000"/>
                  </a:schemeClr>
                </a:solidFill>
                <a:latin typeface="Constantia" panose="02030602050306030303" pitchFamily="18" charset="0"/>
                <a:cs typeface="Times New Roman" pitchFamily="18" charset="0"/>
              </a:rPr>
              <a:t>О связи» </a:t>
            </a:r>
            <a:endParaRPr lang="ru-RU" sz="1600" b="1" dirty="0" smtClean="0">
              <a:solidFill>
                <a:schemeClr val="accent1">
                  <a:lumMod val="50000"/>
                </a:schemeClr>
              </a:solidFill>
              <a:latin typeface="Constantia" panose="02030602050306030303" pitchFamily="18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48847" y="3367179"/>
            <a:ext cx="802695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smtClean="0">
                <a:solidFill>
                  <a:schemeClr val="accent1">
                    <a:lumMod val="50000"/>
                  </a:schemeClr>
                </a:solidFill>
                <a:latin typeface="Constantia" panose="02030602050306030303" pitchFamily="18" charset="0"/>
                <a:cs typeface="Times New Roman" pitchFamily="18" charset="0"/>
              </a:rPr>
              <a:t>Постановление Правительства Российской Федерации от 26</a:t>
            </a:r>
            <a:r>
              <a:rPr lang="en-US" sz="1600" b="1" dirty="0" smtClean="0">
                <a:solidFill>
                  <a:schemeClr val="accent1">
                    <a:lumMod val="50000"/>
                  </a:schemeClr>
                </a:solidFill>
                <a:latin typeface="Constantia" panose="02030602050306030303" pitchFamily="18" charset="0"/>
                <a:cs typeface="Times New Roman" pitchFamily="18" charset="0"/>
              </a:rPr>
              <a:t>.10.</a:t>
            </a:r>
            <a:r>
              <a:rPr lang="ru-RU" sz="1600" b="1" dirty="0" smtClean="0">
                <a:solidFill>
                  <a:schemeClr val="accent1">
                    <a:lumMod val="50000"/>
                  </a:schemeClr>
                </a:solidFill>
                <a:latin typeface="Constantia" panose="02030602050306030303" pitchFamily="18" charset="0"/>
                <a:cs typeface="Times New Roman" pitchFamily="18" charset="0"/>
              </a:rPr>
              <a:t>2012 №</a:t>
            </a:r>
            <a:r>
              <a:rPr lang="en-US" sz="1600" b="1" dirty="0" smtClean="0">
                <a:solidFill>
                  <a:schemeClr val="accent1">
                    <a:lumMod val="50000"/>
                  </a:schemeClr>
                </a:solidFill>
                <a:latin typeface="Constantia" panose="02030602050306030303" pitchFamily="18" charset="0"/>
                <a:cs typeface="Times New Roman" pitchFamily="18" charset="0"/>
              </a:rPr>
              <a:t> </a:t>
            </a:r>
            <a:r>
              <a:rPr lang="ru-RU" sz="1600" b="1" dirty="0" smtClean="0">
                <a:solidFill>
                  <a:schemeClr val="accent1">
                    <a:lumMod val="50000"/>
                  </a:schemeClr>
                </a:solidFill>
                <a:latin typeface="Constantia" panose="02030602050306030303" pitchFamily="18" charset="0"/>
                <a:cs typeface="Times New Roman" pitchFamily="18" charset="0"/>
              </a:rPr>
              <a:t>1101</a:t>
            </a:r>
            <a:endParaRPr lang="ru-RU" sz="1000" b="1" dirty="0" smtClean="0">
              <a:solidFill>
                <a:schemeClr val="accent1">
                  <a:lumMod val="50000"/>
                </a:schemeClr>
              </a:solidFill>
              <a:latin typeface="Constantia" panose="02030602050306030303" pitchFamily="18" charset="0"/>
              <a:cs typeface="Times New Roman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16241" y="2376922"/>
            <a:ext cx="819928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smtClean="0">
                <a:solidFill>
                  <a:schemeClr val="accent1">
                    <a:lumMod val="50000"/>
                  </a:schemeClr>
                </a:solidFill>
                <a:latin typeface="Constantia" panose="02030602050306030303" pitchFamily="18" charset="0"/>
                <a:cs typeface="Times New Roman" pitchFamily="18" charset="0"/>
              </a:rPr>
              <a:t>Федеральный закон от 27</a:t>
            </a:r>
            <a:r>
              <a:rPr lang="en-US" sz="1600" b="1" dirty="0" smtClean="0">
                <a:solidFill>
                  <a:schemeClr val="accent1">
                    <a:lumMod val="50000"/>
                  </a:schemeClr>
                </a:solidFill>
                <a:latin typeface="Constantia" panose="02030602050306030303" pitchFamily="18" charset="0"/>
                <a:cs typeface="Times New Roman" pitchFamily="18" charset="0"/>
              </a:rPr>
              <a:t>.07.</a:t>
            </a:r>
            <a:r>
              <a:rPr lang="ru-RU" sz="1600" b="1" dirty="0" smtClean="0">
                <a:solidFill>
                  <a:schemeClr val="accent1">
                    <a:lumMod val="50000"/>
                  </a:schemeClr>
                </a:solidFill>
                <a:latin typeface="Constantia" panose="02030602050306030303" pitchFamily="18" charset="0"/>
                <a:cs typeface="Times New Roman" pitchFamily="18" charset="0"/>
              </a:rPr>
              <a:t>2006</a:t>
            </a:r>
            <a:r>
              <a:rPr lang="en-US" sz="1600" b="1" dirty="0" smtClean="0">
                <a:solidFill>
                  <a:schemeClr val="accent1">
                    <a:lumMod val="50000"/>
                  </a:schemeClr>
                </a:solidFill>
                <a:latin typeface="Constantia" panose="02030602050306030303" pitchFamily="18" charset="0"/>
                <a:cs typeface="Times New Roman" pitchFamily="18" charset="0"/>
              </a:rPr>
              <a:t> </a:t>
            </a:r>
            <a:r>
              <a:rPr lang="ru-RU" sz="1600" b="1" dirty="0" smtClean="0">
                <a:solidFill>
                  <a:schemeClr val="accent1">
                    <a:lumMod val="50000"/>
                  </a:schemeClr>
                </a:solidFill>
                <a:latin typeface="Constantia" panose="02030602050306030303" pitchFamily="18" charset="0"/>
                <a:cs typeface="Times New Roman" pitchFamily="18" charset="0"/>
              </a:rPr>
              <a:t>№ 149-ФЗ «Об информации, информационных технологиях и защите информации» 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659862" y="4072822"/>
            <a:ext cx="811204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600" b="1" dirty="0" smtClean="0">
                <a:solidFill>
                  <a:schemeClr val="accent1">
                    <a:lumMod val="50000"/>
                  </a:schemeClr>
                </a:solidFill>
                <a:latin typeface="Constantia" panose="02030602050306030303" pitchFamily="18" charset="0"/>
                <a:cs typeface="Times New Roman" pitchFamily="18" charset="0"/>
              </a:rPr>
              <a:t>Требования к способам (методам) ограничения доступа к информационным ресурсам, а также требования к размещенной информации об ограничении доступа к информационным ресурсам, утвержденные Приказом Роскомнадзора от 14.12.2017 № 249.</a:t>
            </a:r>
          </a:p>
        </p:txBody>
      </p:sp>
      <p:sp>
        <p:nvSpPr>
          <p:cNvPr id="2" name="Нашивка 1"/>
          <p:cNvSpPr/>
          <p:nvPr/>
        </p:nvSpPr>
        <p:spPr>
          <a:xfrm>
            <a:off x="64215" y="1517856"/>
            <a:ext cx="484632" cy="400110"/>
          </a:xfrm>
          <a:prstGeom prst="chevron">
            <a:avLst/>
          </a:prstGeom>
          <a:solidFill>
            <a:schemeClr val="accent1"/>
          </a:solidFill>
          <a:ln>
            <a:solidFill>
              <a:schemeClr val="tx2"/>
            </a:solidFill>
          </a:ln>
          <a:effectLst>
            <a:innerShdw blurRad="63500" dist="50800" dir="81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13" name="Нашивка 12"/>
          <p:cNvSpPr/>
          <p:nvPr/>
        </p:nvSpPr>
        <p:spPr>
          <a:xfrm>
            <a:off x="64215" y="2469255"/>
            <a:ext cx="484632" cy="400110"/>
          </a:xfrm>
          <a:prstGeom prst="chevron">
            <a:avLst/>
          </a:prstGeom>
          <a:solidFill>
            <a:schemeClr val="accent1"/>
          </a:solidFill>
          <a:ln>
            <a:solidFill>
              <a:schemeClr val="tx2"/>
            </a:solidFill>
          </a:ln>
          <a:effectLst>
            <a:innerShdw blurRad="63500" dist="50800" dir="81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14" name="Нашивка 13"/>
          <p:cNvSpPr/>
          <p:nvPr/>
        </p:nvSpPr>
        <p:spPr>
          <a:xfrm>
            <a:off x="64631" y="3367179"/>
            <a:ext cx="484632" cy="400110"/>
          </a:xfrm>
          <a:prstGeom prst="chevron">
            <a:avLst/>
          </a:prstGeom>
          <a:solidFill>
            <a:schemeClr val="accent1"/>
          </a:solidFill>
          <a:ln>
            <a:solidFill>
              <a:schemeClr val="tx2"/>
            </a:solidFill>
          </a:ln>
          <a:effectLst>
            <a:innerShdw blurRad="63500" dist="50800" dir="81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18" name="Нашивка 17"/>
          <p:cNvSpPr/>
          <p:nvPr/>
        </p:nvSpPr>
        <p:spPr>
          <a:xfrm>
            <a:off x="107268" y="4265182"/>
            <a:ext cx="484632" cy="400110"/>
          </a:xfrm>
          <a:prstGeom prst="chevron">
            <a:avLst/>
          </a:prstGeom>
          <a:solidFill>
            <a:schemeClr val="accent1"/>
          </a:solidFill>
          <a:ln>
            <a:solidFill>
              <a:schemeClr val="tx2"/>
            </a:solidFill>
          </a:ln>
          <a:effectLst>
            <a:innerShdw blurRad="63500" dist="50800" dir="81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764271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893514" y="266771"/>
            <a:ext cx="605993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latin typeface="Constantia" panose="02030602050306030303" pitchFamily="18" charset="0"/>
                <a:cs typeface="Times New Roman" pitchFamily="18" charset="0"/>
              </a:rPr>
              <a:t>Приказ </a:t>
            </a:r>
            <a:r>
              <a:rPr lang="ru-RU" sz="2000" b="1" dirty="0">
                <a:solidFill>
                  <a:schemeClr val="accent1">
                    <a:lumMod val="50000"/>
                  </a:schemeClr>
                </a:solidFill>
                <a:latin typeface="Constantia" panose="02030602050306030303" pitchFamily="18" charset="0"/>
                <a:cs typeface="Times New Roman" pitchFamily="18" charset="0"/>
              </a:rPr>
              <a:t>Роскомнадзора от 14.12.2017 № </a:t>
            </a: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latin typeface="Constantia" panose="02030602050306030303" pitchFamily="18" charset="0"/>
                <a:cs typeface="Times New Roman" pitchFamily="18" charset="0"/>
              </a:rPr>
              <a:t>249</a:t>
            </a:r>
            <a:endParaRPr lang="ru-RU" sz="2000" b="1" dirty="0">
              <a:solidFill>
                <a:schemeClr val="accent1">
                  <a:lumMod val="50000"/>
                </a:schemeClr>
              </a:solidFill>
              <a:latin typeface="Constantia" panose="02030602050306030303" pitchFamily="18" charset="0"/>
              <a:cs typeface="Times New Roman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64786" y="1012718"/>
            <a:ext cx="668866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400" b="1" dirty="0" smtClean="0">
                <a:solidFill>
                  <a:schemeClr val="accent1">
                    <a:lumMod val="50000"/>
                  </a:schemeClr>
                </a:solidFill>
                <a:latin typeface="Constantia" panose="02030602050306030303" pitchFamily="18" charset="0"/>
                <a:cs typeface="Times New Roman" pitchFamily="18" charset="0"/>
              </a:rPr>
              <a:t>Требования к способам (методам) ограничения доступа к информационным ресурсам, а также требования к размещенной информации об ограничении доступа к информационным ресурсам</a:t>
            </a:r>
          </a:p>
        </p:txBody>
      </p:sp>
      <p:grpSp>
        <p:nvGrpSpPr>
          <p:cNvPr id="4" name="Группа 3"/>
          <p:cNvGrpSpPr/>
          <p:nvPr/>
        </p:nvGrpSpPr>
        <p:grpSpPr>
          <a:xfrm>
            <a:off x="172839" y="2447895"/>
            <a:ext cx="1576818" cy="1594435"/>
            <a:chOff x="384440" y="189514"/>
            <a:chExt cx="1576818" cy="1576818"/>
          </a:xfrm>
          <a:effectLst/>
        </p:grpSpPr>
        <p:sp>
          <p:nvSpPr>
            <p:cNvPr id="5" name="Овал 4"/>
            <p:cNvSpPr/>
            <p:nvPr/>
          </p:nvSpPr>
          <p:spPr>
            <a:xfrm>
              <a:off x="384440" y="189514"/>
              <a:ext cx="1576818" cy="1576818"/>
            </a:xfrm>
            <a:prstGeom prst="ellipse">
              <a:avLst/>
            </a:prstGeom>
            <a:gradFill rotWithShape="0">
              <a:gsLst>
                <a:gs pos="0">
                  <a:schemeClr val="accent1">
                    <a:tint val="66000"/>
                    <a:satMod val="160000"/>
                    <a:lumMod val="35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  <a:effectLst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</p:sp>
        <p:sp>
          <p:nvSpPr>
            <p:cNvPr id="6" name="Овал 4"/>
            <p:cNvSpPr/>
            <p:nvPr/>
          </p:nvSpPr>
          <p:spPr>
            <a:xfrm>
              <a:off x="615360" y="420434"/>
              <a:ext cx="1114978" cy="111497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lvl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600" kern="1200" dirty="0" smtClean="0">
                  <a:solidFill>
                    <a:schemeClr val="accent5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Способы ограничения доступа</a:t>
              </a:r>
              <a:endParaRPr lang="ru-RU" sz="1600" kern="1200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pic>
        <p:nvPicPr>
          <p:cNvPr id="1026" name="Picture 2" descr="C:\Users\Kuzenkov\Desktop\maxresdefault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9067" y="1965173"/>
            <a:ext cx="3921558" cy="2577496"/>
          </a:xfrm>
          <a:prstGeom prst="rect">
            <a:avLst/>
          </a:prstGeom>
          <a:noFill/>
          <a:ln w="12700">
            <a:solidFill>
              <a:schemeClr val="accent1">
                <a:lumMod val="7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Скругленный прямоугольник 14"/>
          <p:cNvSpPr/>
          <p:nvPr/>
        </p:nvSpPr>
        <p:spPr>
          <a:xfrm>
            <a:off x="2635553" y="1753378"/>
            <a:ext cx="1947134" cy="1389035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defTabSz="5778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1200" dirty="0" smtClean="0">
                <a:latin typeface="Constantia" pitchFamily="18" charset="0"/>
                <a:cs typeface="Times New Roman" pitchFamily="18" charset="0"/>
              </a:rPr>
              <a:t> </a:t>
            </a:r>
            <a:r>
              <a:rPr lang="ru-RU" sz="1300" dirty="0" smtClean="0">
                <a:latin typeface="Constantia" pitchFamily="18" charset="0"/>
                <a:cs typeface="Times New Roman" pitchFamily="18" charset="0"/>
              </a:rPr>
              <a:t>С </a:t>
            </a:r>
            <a:r>
              <a:rPr lang="ru-RU" sz="1300" dirty="0">
                <a:latin typeface="Constantia" pitchFamily="18" charset="0"/>
                <a:cs typeface="Times New Roman" pitchFamily="18" charset="0"/>
              </a:rPr>
              <a:t>использованием программ и (или) программно-аппаратных комплексов, в том числе готовых решений на </a:t>
            </a:r>
            <a:r>
              <a:rPr lang="ru-RU" sz="1300" dirty="0" smtClean="0">
                <a:latin typeface="Constantia" pitchFamily="18" charset="0"/>
                <a:cs typeface="Times New Roman" pitchFamily="18" charset="0"/>
              </a:rPr>
              <a:t>рынке </a:t>
            </a:r>
            <a:endParaRPr lang="ru-RU" sz="1300" dirty="0">
              <a:latin typeface="Constantia" pitchFamily="18" charset="0"/>
              <a:cs typeface="Times New Roman" pitchFamily="18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2635554" y="3387947"/>
            <a:ext cx="1947134" cy="1400256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endParaRPr lang="ru-RU" sz="1300" dirty="0" smtClean="0">
              <a:latin typeface="Constantia" pitchFamily="18" charset="0"/>
              <a:cs typeface="Times New Roman" pitchFamily="18" charset="0"/>
            </a:endParaRPr>
          </a:p>
          <a:p>
            <a:pPr lvl="0"/>
            <a:r>
              <a:rPr lang="ru-RU" sz="1300" dirty="0" smtClean="0">
                <a:latin typeface="Constantia" pitchFamily="18" charset="0"/>
                <a:cs typeface="Times New Roman" pitchFamily="18" charset="0"/>
              </a:rPr>
              <a:t>Посредством </a:t>
            </a:r>
            <a:r>
              <a:rPr lang="ru-RU" sz="1300" dirty="0">
                <a:latin typeface="Constantia" pitchFamily="18" charset="0"/>
                <a:cs typeface="Times New Roman" pitchFamily="18" charset="0"/>
              </a:rPr>
              <a:t>получения от вышестоящего оператора связи, уже фильтрованного трафика по </a:t>
            </a:r>
            <a:r>
              <a:rPr lang="ru-RU" sz="1300" dirty="0" smtClean="0">
                <a:latin typeface="Constantia" pitchFamily="18" charset="0"/>
                <a:cs typeface="Times New Roman" pitchFamily="18" charset="0"/>
              </a:rPr>
              <a:t>договору</a:t>
            </a:r>
            <a:endParaRPr lang="ru-RU" sz="1200" dirty="0">
              <a:latin typeface="Constantia" pitchFamily="18" charset="0"/>
              <a:cs typeface="Times New Roman" pitchFamily="18" charset="0"/>
            </a:endParaRPr>
          </a:p>
          <a:p>
            <a:pPr algn="ctr"/>
            <a:endParaRPr lang="ru-RU" sz="1600" b="1" dirty="0">
              <a:latin typeface="Constantia" panose="02030602050306030303" pitchFamily="18" charset="0"/>
            </a:endParaRPr>
          </a:p>
        </p:txBody>
      </p:sp>
      <p:sp>
        <p:nvSpPr>
          <p:cNvPr id="13" name="Стрелка вправо 12"/>
          <p:cNvSpPr/>
          <p:nvPr/>
        </p:nvSpPr>
        <p:spPr>
          <a:xfrm rot="20279904">
            <a:off x="1679966" y="2524356"/>
            <a:ext cx="882163" cy="31407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Стрелка вправо 16"/>
          <p:cNvSpPr/>
          <p:nvPr/>
        </p:nvSpPr>
        <p:spPr>
          <a:xfrm rot="1055421">
            <a:off x="1711622" y="3580846"/>
            <a:ext cx="853979" cy="28592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148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863154" y="227691"/>
            <a:ext cx="598968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latin typeface="Constantia" panose="02030602050306030303" pitchFamily="18" charset="0"/>
              </a:rPr>
              <a:t>Административная</a:t>
            </a:r>
            <a:r>
              <a:rPr lang="ru-RU" sz="2000" b="1" dirty="0" smtClean="0">
                <a:solidFill>
                  <a:srgbClr val="002060"/>
                </a:solidFill>
                <a:latin typeface="Constantia" panose="02030602050306030303" pitchFamily="18" charset="0"/>
              </a:rPr>
              <a:t> ответственность</a:t>
            </a:r>
            <a:endParaRPr lang="ru-RU" sz="2400" dirty="0">
              <a:solidFill>
                <a:srgbClr val="002060"/>
              </a:solidFill>
              <a:latin typeface="Constantia" panose="02030602050306030303" pitchFamily="18" charset="0"/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27886098"/>
              </p:ext>
            </p:extLst>
          </p:nvPr>
        </p:nvGraphicFramePr>
        <p:xfrm>
          <a:off x="293914" y="1071477"/>
          <a:ext cx="8414656" cy="235439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209284"/>
                <a:gridCol w="2699316"/>
                <a:gridCol w="2506056"/>
              </a:tblGrid>
              <a:tr h="342343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Constantia" panose="02030602050306030303" pitchFamily="18" charset="0"/>
                          <a:cs typeface="Times New Roman" pitchFamily="18" charset="0"/>
                        </a:rPr>
                        <a:t>Санкции к нарушителям</a:t>
                      </a:r>
                      <a:endParaRPr lang="ru-RU" sz="1600" dirty="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Constantia" panose="02030602050306030303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6648" marR="66648" marT="0" marB="0" anchor="ctr">
                    <a:solidFill>
                      <a:schemeClr val="accent1">
                        <a:alpha val="5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Constantia" panose="02030602050306030303" pitchFamily="18" charset="0"/>
                          <a:cs typeface="Times New Roman" pitchFamily="18" charset="0"/>
                        </a:rPr>
                        <a:t>статья </a:t>
                      </a:r>
                      <a:r>
                        <a:rPr lang="ru-RU" sz="1600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Constantia" panose="02030602050306030303" pitchFamily="18" charset="0"/>
                          <a:cs typeface="Times New Roman" pitchFamily="18" charset="0"/>
                        </a:rPr>
                        <a:t>13.34 КоАП РФ</a:t>
                      </a:r>
                      <a:endParaRPr lang="ru-RU" sz="1600" dirty="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Constantia" panose="02030602050306030303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6648" marR="66648" marT="0" marB="0" anchor="ctr">
                    <a:solidFill>
                      <a:schemeClr val="accent1">
                        <a:alpha val="5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5043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Constantia" panose="02030602050306030303" pitchFamily="18" charset="0"/>
                          <a:cs typeface="Times New Roman" pitchFamily="18" charset="0"/>
                        </a:rPr>
                        <a:t>Штраф</a:t>
                      </a:r>
                      <a:endParaRPr lang="ru-RU" sz="1600" b="1" dirty="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Constantia" panose="02030602050306030303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6648" marR="6664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Constantia" panose="02030602050306030303" pitchFamily="18" charset="0"/>
                          <a:cs typeface="Times New Roman" pitchFamily="18" charset="0"/>
                        </a:rPr>
                        <a:t>П</a:t>
                      </a:r>
                      <a:r>
                        <a:rPr lang="ru-RU" sz="1600" b="1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Constantia" panose="02030602050306030303" pitchFamily="18" charset="0"/>
                          <a:cs typeface="Times New Roman" pitchFamily="18" charset="0"/>
                        </a:rPr>
                        <a:t>редупреждение</a:t>
                      </a:r>
                      <a:endParaRPr lang="ru-RU" sz="1600" b="1" dirty="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Constantia" panose="02030602050306030303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6648" marR="66648" marT="0" marB="0" anchor="ctr">
                    <a:solidFill>
                      <a:schemeClr val="accent1">
                        <a:tint val="40000"/>
                        <a:alpha val="50000"/>
                      </a:schemeClr>
                    </a:solidFill>
                  </a:tcPr>
                </a:tc>
              </a:tr>
              <a:tr h="35781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Constantia" panose="02030602050306030303" pitchFamily="18" charset="0"/>
                          <a:cs typeface="Times New Roman" pitchFamily="18" charset="0"/>
                        </a:rPr>
                        <a:t>Юридическое лицо</a:t>
                      </a:r>
                      <a:endParaRPr lang="ru-RU" sz="1600" dirty="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Constantia" panose="02030602050306030303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6648" marR="66648" marT="0" marB="0" anchor="ctr">
                    <a:solidFill>
                      <a:schemeClr val="accent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Constantia" panose="02030602050306030303" pitchFamily="18" charset="0"/>
                          <a:cs typeface="Times New Roman" pitchFamily="18" charset="0"/>
                        </a:rPr>
                        <a:t>50 </a:t>
                      </a:r>
                      <a:r>
                        <a:rPr lang="ru-RU" sz="16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Constantia" panose="02030602050306030303" pitchFamily="18" charset="0"/>
                          <a:cs typeface="Times New Roman" pitchFamily="18" charset="0"/>
                        </a:rPr>
                        <a:t>000 –  100</a:t>
                      </a:r>
                      <a:r>
                        <a:rPr lang="ru-RU" sz="160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Constantia" panose="02030602050306030303" pitchFamily="18" charset="0"/>
                          <a:cs typeface="Times New Roman" pitchFamily="18" charset="0"/>
                        </a:rPr>
                        <a:t> </a:t>
                      </a:r>
                      <a:r>
                        <a:rPr lang="ru-RU" sz="16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Constantia" panose="02030602050306030303" pitchFamily="18" charset="0"/>
                          <a:cs typeface="Times New Roman" pitchFamily="18" charset="0"/>
                        </a:rPr>
                        <a:t>000 руб</a:t>
                      </a:r>
                      <a:r>
                        <a:rPr lang="ru-RU" sz="160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Constantia" panose="02030602050306030303" pitchFamily="18" charset="0"/>
                          <a:cs typeface="Times New Roman" pitchFamily="18" charset="0"/>
                        </a:rPr>
                        <a:t>.</a:t>
                      </a:r>
                      <a:endParaRPr lang="ru-RU" sz="1600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Constantia" panose="02030602050306030303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6648" marR="66648" marT="0" marB="0" anchor="ctr"/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Constantia" panose="02030602050306030303" pitchFamily="18" charset="0"/>
                          <a:cs typeface="Times New Roman" pitchFamily="18" charset="0"/>
                          <a:sym typeface="Wingdings"/>
                        </a:rPr>
                        <a:t>Не предусмотрено</a:t>
                      </a:r>
                      <a:endParaRPr lang="ru-RU" sz="1600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Constantia" panose="02030602050306030303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6648" marR="66648" marT="0" marB="0" anchor="ctr"/>
                </a:tc>
              </a:tr>
              <a:tr h="36297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Constantia" panose="02030602050306030303" pitchFamily="18" charset="0"/>
                          <a:cs typeface="Times New Roman" pitchFamily="18" charset="0"/>
                        </a:rPr>
                        <a:t>Должностное лицо</a:t>
                      </a:r>
                      <a:endParaRPr lang="ru-RU" sz="1600" dirty="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Constantia" panose="02030602050306030303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6648" marR="66648" marT="0" marB="0" anchor="ctr">
                    <a:solidFill>
                      <a:schemeClr val="accent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Constantia" panose="02030602050306030303" pitchFamily="18" charset="0"/>
                          <a:cs typeface="Times New Roman" pitchFamily="18" charset="0"/>
                        </a:rPr>
                        <a:t>3 000 </a:t>
                      </a:r>
                      <a:r>
                        <a:rPr lang="ru-RU" sz="16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Constantia" panose="02030602050306030303" pitchFamily="18" charset="0"/>
                          <a:cs typeface="Times New Roman" pitchFamily="18" charset="0"/>
                        </a:rPr>
                        <a:t>–  </a:t>
                      </a:r>
                      <a:r>
                        <a:rPr lang="ru-RU" sz="160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Constantia" panose="02030602050306030303" pitchFamily="18" charset="0"/>
                          <a:cs typeface="Times New Roman" pitchFamily="18" charset="0"/>
                        </a:rPr>
                        <a:t>5 </a:t>
                      </a:r>
                      <a:r>
                        <a:rPr lang="ru-RU" sz="16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Constantia" panose="02030602050306030303" pitchFamily="18" charset="0"/>
                          <a:cs typeface="Times New Roman" pitchFamily="18" charset="0"/>
                        </a:rPr>
                        <a:t>000 руб</a:t>
                      </a:r>
                      <a:r>
                        <a:rPr lang="ru-RU" sz="160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Constantia" panose="02030602050306030303" pitchFamily="18" charset="0"/>
                          <a:cs typeface="Times New Roman" pitchFamily="18" charset="0"/>
                        </a:rPr>
                        <a:t>.</a:t>
                      </a:r>
                      <a:endParaRPr lang="ru-RU" sz="1600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Constantia" panose="02030602050306030303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6648" marR="66648" marT="0" marB="0" anchor="ctr"/>
                </a:tc>
                <a:tc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6648" marR="66648" marT="0" marB="0" anchor="ctr"/>
                </a:tc>
              </a:tr>
              <a:tr h="45001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Constantia" panose="02030602050306030303" pitchFamily="18" charset="0"/>
                          <a:cs typeface="Times New Roman" pitchFamily="18" charset="0"/>
                        </a:rPr>
                        <a:t>Индивидуальный предприниматель </a:t>
                      </a:r>
                      <a:endParaRPr lang="ru-RU" sz="1600" dirty="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Constantia" panose="02030602050306030303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6648" marR="66648" marT="0" marB="0" anchor="ctr">
                    <a:solidFill>
                      <a:schemeClr val="accent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Constantia" panose="02030602050306030303" pitchFamily="18" charset="0"/>
                          <a:cs typeface="Times New Roman" pitchFamily="18" charset="0"/>
                        </a:rPr>
                        <a:t>10 </a:t>
                      </a:r>
                      <a:r>
                        <a:rPr lang="ru-RU" sz="16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Constantia" panose="02030602050306030303" pitchFamily="18" charset="0"/>
                          <a:cs typeface="Times New Roman" pitchFamily="18" charset="0"/>
                        </a:rPr>
                        <a:t>000 –  30</a:t>
                      </a:r>
                      <a:r>
                        <a:rPr lang="ru-RU" sz="160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Constantia" panose="02030602050306030303" pitchFamily="18" charset="0"/>
                          <a:cs typeface="Times New Roman" pitchFamily="18" charset="0"/>
                        </a:rPr>
                        <a:t> </a:t>
                      </a:r>
                      <a:r>
                        <a:rPr lang="ru-RU" sz="16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Constantia" panose="02030602050306030303" pitchFamily="18" charset="0"/>
                          <a:cs typeface="Times New Roman" pitchFamily="18" charset="0"/>
                        </a:rPr>
                        <a:t>000 руб.</a:t>
                      </a:r>
                      <a:endParaRPr lang="ru-RU" sz="1600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Constantia" panose="02030602050306030303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6648" marR="66648" marT="0" marB="0" anchor="ctr"/>
                </a:tc>
                <a:tc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6648" marR="66648" marT="0" marB="0" anchor="ctr"/>
                </a:tc>
              </a:tr>
              <a:tr h="45001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Constantia" panose="02030602050306030303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6648" marR="66648" marT="0" marB="0" anchor="ctr">
                    <a:solidFill>
                      <a:schemeClr val="accent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Constantia" panose="02030602050306030303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6648" marR="6664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kern="12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Constantia" pitchFamily="18" charset="0"/>
                          <a:ea typeface="+mn-ea"/>
                          <a:cs typeface="+mn-cs"/>
                        </a:rPr>
                        <a:t>Ст. 4.1.1. КоАП РФ</a:t>
                      </a:r>
                      <a:endParaRPr lang="ru-RU" sz="1600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Constantia" panose="02030602050306030303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6648" marR="66648" marT="0" marB="0" anchor="ctr"/>
                </a:tc>
              </a:tr>
            </a:tbl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250698" y="3373589"/>
            <a:ext cx="8425215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300" b="1" dirty="0" smtClean="0">
                <a:solidFill>
                  <a:schemeClr val="accent5">
                    <a:lumMod val="50000"/>
                  </a:schemeClr>
                </a:solidFill>
                <a:latin typeface="Constantia" panose="02030602050306030303" pitchFamily="18" charset="0"/>
                <a:cs typeface="Times New Roman" pitchFamily="18" charset="0"/>
              </a:rPr>
              <a:t>Статья </a:t>
            </a:r>
            <a:r>
              <a:rPr lang="ru-RU" sz="1300" b="1" dirty="0">
                <a:solidFill>
                  <a:schemeClr val="accent5">
                    <a:lumMod val="50000"/>
                  </a:schemeClr>
                </a:solidFill>
                <a:latin typeface="Constantia" panose="02030602050306030303" pitchFamily="18" charset="0"/>
                <a:cs typeface="Times New Roman" pitchFamily="18" charset="0"/>
              </a:rPr>
              <a:t>13.34  </a:t>
            </a:r>
            <a:r>
              <a:rPr lang="ru-RU" sz="1300" b="1" dirty="0" smtClean="0">
                <a:solidFill>
                  <a:schemeClr val="accent5">
                    <a:lumMod val="50000"/>
                  </a:schemeClr>
                </a:solidFill>
                <a:latin typeface="Constantia" panose="02030602050306030303" pitchFamily="18" charset="0"/>
                <a:cs typeface="Times New Roman" pitchFamily="18" charset="0"/>
              </a:rPr>
              <a:t>КоАП РФ</a:t>
            </a:r>
          </a:p>
          <a:p>
            <a:pPr algn="just"/>
            <a:r>
              <a:rPr lang="ru-RU" sz="1300" dirty="0" smtClean="0">
                <a:solidFill>
                  <a:schemeClr val="accent1">
                    <a:lumMod val="50000"/>
                  </a:schemeClr>
                </a:solidFill>
                <a:latin typeface="Constantia" panose="02030602050306030303" pitchFamily="18" charset="0"/>
                <a:cs typeface="Times New Roman" pitchFamily="18" charset="0"/>
              </a:rPr>
              <a:t>Неисполнение </a:t>
            </a:r>
            <a:r>
              <a:rPr lang="ru-RU" sz="1300" dirty="0">
                <a:solidFill>
                  <a:schemeClr val="accent1">
                    <a:lumMod val="50000"/>
                  </a:schemeClr>
                </a:solidFill>
                <a:latin typeface="Constantia" panose="02030602050306030303" pitchFamily="18" charset="0"/>
                <a:cs typeface="Times New Roman" pitchFamily="18" charset="0"/>
              </a:rPr>
              <a:t>оператором связи, оказывающим услуги по предоставлению доступа к информационно-телекоммуникационной сети "Интернет", обязанности по ограничению или возобновлению доступа к информации, доступ к которой должен быть ограничен или возобновлен на основании сведений, полученных от федерального органа исполнительной власти, осуществляющего функции по контролю и надзору в сфере связи, информационных технологий и массовых коммуникаций</a:t>
            </a:r>
          </a:p>
        </p:txBody>
      </p:sp>
    </p:spTree>
    <p:extLst>
      <p:ext uri="{BB962C8B-B14F-4D97-AF65-F5344CB8AC3E}">
        <p14:creationId xmlns:p14="http://schemas.microsoft.com/office/powerpoint/2010/main" val="182698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843169" y="194507"/>
            <a:ext cx="553187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latin typeface="Constantia" panose="02030602050306030303" pitchFamily="18" charset="0"/>
              </a:rPr>
              <a:t>Автоматизированная система  «Ревизор»</a:t>
            </a:r>
            <a:endParaRPr lang="ru-RU" sz="2400" dirty="0">
              <a:solidFill>
                <a:schemeClr val="accent1">
                  <a:lumMod val="50000"/>
                </a:schemeClr>
              </a:solidFill>
              <a:latin typeface="Constantia" panose="02030602050306030303" pitchFamily="18" charset="0"/>
            </a:endParaRPr>
          </a:p>
        </p:txBody>
      </p:sp>
      <p:pic>
        <p:nvPicPr>
          <p:cNvPr id="5121" name="Picture 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3488923" y="1602916"/>
            <a:ext cx="5149050" cy="3019424"/>
          </a:xfrm>
          <a:prstGeom prst="rect">
            <a:avLst/>
          </a:prstGeom>
          <a:solidFill>
            <a:schemeClr val="accent1">
              <a:alpha val="31000"/>
            </a:schemeClr>
          </a:solidFill>
          <a:ln w="9525">
            <a:noFill/>
            <a:miter lim="800000"/>
            <a:headEnd/>
            <a:tailEnd/>
          </a:ln>
          <a:effectLst/>
        </p:spPr>
      </p:pic>
      <p:sp>
        <p:nvSpPr>
          <p:cNvPr id="6" name="Прямоугольник 5"/>
          <p:cNvSpPr/>
          <p:nvPr/>
        </p:nvSpPr>
        <p:spPr>
          <a:xfrm>
            <a:off x="3488923" y="1084064"/>
            <a:ext cx="442499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Constantia" panose="02030602050306030303" pitchFamily="18" charset="0"/>
                <a:cs typeface="Times New Roman" pitchFamily="18" charset="0"/>
              </a:rPr>
              <a:t>        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latin typeface="Constantia" panose="02030602050306030303" pitchFamily="18" charset="0"/>
                <a:cs typeface="Times New Roman" pitchFamily="18" charset="0"/>
              </a:rPr>
              <a:t>https://portal.rfc-revizor.ru</a:t>
            </a:r>
            <a:endParaRPr lang="ru-RU" b="1" dirty="0">
              <a:solidFill>
                <a:schemeClr val="accent1">
                  <a:lumMod val="75000"/>
                </a:schemeClr>
              </a:solidFill>
              <a:latin typeface="Constantia" panose="02030602050306030303" pitchFamily="18" charset="0"/>
              <a:cs typeface="Times New Roman" pitchFamily="18" charset="0"/>
            </a:endParaRPr>
          </a:p>
        </p:txBody>
      </p:sp>
      <p:sp>
        <p:nvSpPr>
          <p:cNvPr id="5124" name="AutoShape 4" descr="http://nag.ru/upload/images/20161107-0001-w40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126" name="AutoShape 6" descr="http://nag.ru/upload/images/20161107-0003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5127" name="Picture 7" descr="C:\Users\Администратор\Desktop\Новый точечный рисунок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232193" y="1028895"/>
            <a:ext cx="3070300" cy="359344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49148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Kuzenkov\Desktop\кпеп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4073" y="1106438"/>
            <a:ext cx="8204200" cy="3835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6851" y="77820"/>
            <a:ext cx="7855166" cy="857985"/>
          </a:xfrm>
        </p:spPr>
        <p:txBody>
          <a:bodyPr>
            <a:normAutofit/>
          </a:bodyPr>
          <a:lstStyle/>
          <a:p>
            <a:r>
              <a:rPr lang="ru-RU" sz="1600" b="1" dirty="0" smtClean="0">
                <a:solidFill>
                  <a:schemeClr val="accent1">
                    <a:lumMod val="50000"/>
                  </a:schemeClr>
                </a:solidFill>
                <a:latin typeface="Constantia" panose="02030602050306030303" pitchFamily="18" charset="0"/>
              </a:rPr>
              <a:t>Алгоритм </a:t>
            </a:r>
            <a:r>
              <a:rPr lang="ru-RU" sz="1600" b="1" dirty="0">
                <a:solidFill>
                  <a:schemeClr val="accent1">
                    <a:lumMod val="50000"/>
                  </a:schemeClr>
                </a:solidFill>
                <a:latin typeface="Constantia" panose="02030602050306030303" pitchFamily="18" charset="0"/>
              </a:rPr>
              <a:t>контроля осуществления операторами </a:t>
            </a:r>
            <a:r>
              <a:rPr lang="ru-RU" sz="1600" b="1" dirty="0" smtClean="0">
                <a:solidFill>
                  <a:schemeClr val="accent1">
                    <a:lumMod val="50000"/>
                  </a:schemeClr>
                </a:solidFill>
                <a:latin typeface="Constantia" panose="02030602050306030303" pitchFamily="18" charset="0"/>
              </a:rPr>
              <a:t>связи блокировки </a:t>
            </a:r>
            <a:r>
              <a:rPr lang="ru-RU" sz="1600" b="1" dirty="0">
                <a:solidFill>
                  <a:schemeClr val="accent1">
                    <a:lumMod val="50000"/>
                  </a:schemeClr>
                </a:solidFill>
                <a:latin typeface="Constantia" panose="02030602050306030303" pitchFamily="18" charset="0"/>
              </a:rPr>
              <a:t>ресурсов в сети «Интернет» доступ к которым должен быть </a:t>
            </a:r>
            <a:r>
              <a:rPr lang="ru-RU" sz="1600" b="1" dirty="0" smtClean="0">
                <a:solidFill>
                  <a:schemeClr val="accent1">
                    <a:lumMod val="50000"/>
                  </a:schemeClr>
                </a:solidFill>
                <a:latin typeface="Constantia" panose="02030602050306030303" pitchFamily="18" charset="0"/>
              </a:rPr>
              <a:t>ограничен</a:t>
            </a:r>
            <a:r>
              <a:rPr lang="ru-RU" sz="1600" b="1" dirty="0">
                <a:solidFill>
                  <a:schemeClr val="accent1">
                    <a:lumMod val="50000"/>
                  </a:schemeClr>
                </a:solidFill>
                <a:latin typeface="Constantia" panose="02030602050306030303" pitchFamily="18" charset="0"/>
              </a:rPr>
              <a:t>, </a:t>
            </a:r>
            <a:r>
              <a:rPr lang="ru-RU" sz="1600" b="1" dirty="0" err="1" smtClean="0">
                <a:solidFill>
                  <a:schemeClr val="accent1">
                    <a:lumMod val="50000"/>
                  </a:schemeClr>
                </a:solidFill>
                <a:latin typeface="Constantia" panose="02030602050306030303" pitchFamily="18" charset="0"/>
              </a:rPr>
              <a:t>программно</a:t>
            </a:r>
            <a:r>
              <a:rPr lang="ru-RU" sz="1600" b="1" dirty="0" smtClean="0">
                <a:solidFill>
                  <a:schemeClr val="accent1">
                    <a:lumMod val="50000"/>
                  </a:schemeClr>
                </a:solidFill>
                <a:latin typeface="Constantia" panose="02030602050306030303" pitchFamily="18" charset="0"/>
              </a:rPr>
              <a:t> </a:t>
            </a:r>
            <a:r>
              <a:rPr lang="ru-RU" sz="1600" b="1" dirty="0">
                <a:solidFill>
                  <a:schemeClr val="accent1">
                    <a:lumMod val="50000"/>
                  </a:schemeClr>
                </a:solidFill>
                <a:latin typeface="Constantia" panose="02030602050306030303" pitchFamily="18" charset="0"/>
              </a:rPr>
              <a:t>– </a:t>
            </a:r>
            <a:r>
              <a:rPr lang="ru-RU" sz="1600" b="1" dirty="0" smtClean="0">
                <a:solidFill>
                  <a:schemeClr val="accent1">
                    <a:lumMod val="50000"/>
                  </a:schemeClr>
                </a:solidFill>
                <a:latin typeface="Constantia" panose="02030602050306030303" pitchFamily="18" charset="0"/>
              </a:rPr>
              <a:t>аппаратным комплексом  </a:t>
            </a:r>
            <a:r>
              <a:rPr lang="ru-RU" sz="1600" b="1" dirty="0">
                <a:solidFill>
                  <a:schemeClr val="accent1">
                    <a:lumMod val="50000"/>
                  </a:schemeClr>
                </a:solidFill>
                <a:latin typeface="Constantia" panose="02030602050306030303" pitchFamily="18" charset="0"/>
              </a:rPr>
              <a:t>АС </a:t>
            </a:r>
            <a:r>
              <a:rPr lang="ru-RU" sz="1600" b="1" dirty="0" smtClean="0">
                <a:solidFill>
                  <a:schemeClr val="accent1">
                    <a:lumMod val="50000"/>
                  </a:schemeClr>
                </a:solidFill>
                <a:latin typeface="Constantia" panose="02030602050306030303" pitchFamily="18" charset="0"/>
              </a:rPr>
              <a:t>Ревизор </a:t>
            </a:r>
            <a:endParaRPr lang="ru-RU" sz="1600" b="1" dirty="0">
              <a:solidFill>
                <a:schemeClr val="accent1">
                  <a:lumMod val="50000"/>
                </a:schemeClr>
              </a:solidFill>
              <a:latin typeface="Constantia" panose="0203060205030603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69040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6851" y="77820"/>
            <a:ext cx="7855166" cy="857985"/>
          </a:xfrm>
        </p:spPr>
        <p:txBody>
          <a:bodyPr>
            <a:normAutofit fontScale="90000"/>
          </a:bodyPr>
          <a:lstStyle/>
          <a:p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latin typeface="Constantia" panose="02030602050306030303" pitchFamily="18" charset="0"/>
              </a:rPr>
              <a:t>Алгоритм </a:t>
            </a:r>
            <a:r>
              <a:rPr lang="ru-RU" sz="2000" b="1" dirty="0">
                <a:solidFill>
                  <a:schemeClr val="accent1">
                    <a:lumMod val="50000"/>
                  </a:schemeClr>
                </a:solidFill>
                <a:latin typeface="Constantia" panose="02030602050306030303" pitchFamily="18" charset="0"/>
              </a:rPr>
              <a:t>контроля осуществления операторами </a:t>
            </a: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latin typeface="Constantia" panose="02030602050306030303" pitchFamily="18" charset="0"/>
              </a:rPr>
              <a:t>связи блокировки </a:t>
            </a:r>
            <a:r>
              <a:rPr lang="ru-RU" sz="2000" b="1" dirty="0">
                <a:solidFill>
                  <a:schemeClr val="accent1">
                    <a:lumMod val="50000"/>
                  </a:schemeClr>
                </a:solidFill>
                <a:latin typeface="Constantia" panose="02030602050306030303" pitchFamily="18" charset="0"/>
              </a:rPr>
              <a:t>ресурсов в сети «Интернет» доступ к которым должен быть </a:t>
            </a: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latin typeface="Constantia" panose="02030602050306030303" pitchFamily="18" charset="0"/>
              </a:rPr>
              <a:t>ограничен</a:t>
            </a:r>
            <a:r>
              <a:rPr lang="ru-RU" sz="2000" b="1" dirty="0">
                <a:solidFill>
                  <a:schemeClr val="accent1">
                    <a:lumMod val="50000"/>
                  </a:schemeClr>
                </a:solidFill>
                <a:latin typeface="Constantia" panose="02030602050306030303" pitchFamily="18" charset="0"/>
              </a:rPr>
              <a:t>, </a:t>
            </a: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latin typeface="Constantia" panose="02030602050306030303" pitchFamily="18" charset="0"/>
              </a:rPr>
              <a:t>программно </a:t>
            </a:r>
            <a:r>
              <a:rPr lang="ru-RU" sz="2000" b="1" dirty="0">
                <a:solidFill>
                  <a:schemeClr val="accent1">
                    <a:lumMod val="50000"/>
                  </a:schemeClr>
                </a:solidFill>
                <a:latin typeface="Constantia" panose="02030602050306030303" pitchFamily="18" charset="0"/>
              </a:rPr>
              <a:t>– </a:t>
            </a: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latin typeface="Constantia" panose="02030602050306030303" pitchFamily="18" charset="0"/>
              </a:rPr>
              <a:t>аппаратным комплексом  </a:t>
            </a:r>
            <a:r>
              <a:rPr lang="ru-RU" sz="2000" b="1" dirty="0">
                <a:solidFill>
                  <a:schemeClr val="accent1">
                    <a:lumMod val="50000"/>
                  </a:schemeClr>
                </a:solidFill>
                <a:latin typeface="Constantia" panose="02030602050306030303" pitchFamily="18" charset="0"/>
              </a:rPr>
              <a:t>АС </a:t>
            </a: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latin typeface="Constantia" panose="02030602050306030303" pitchFamily="18" charset="0"/>
              </a:rPr>
              <a:t>Ревизор </a:t>
            </a:r>
            <a:endParaRPr lang="ru-RU" sz="2000" b="1" dirty="0">
              <a:solidFill>
                <a:schemeClr val="accent1">
                  <a:lumMod val="50000"/>
                </a:schemeClr>
              </a:solidFill>
              <a:latin typeface="Constantia" panose="02030602050306030303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99275" y="2117917"/>
            <a:ext cx="1681107" cy="69486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latin typeface="Constantia" panose="02030602050306030303" pitchFamily="18" charset="0"/>
              </a:rPr>
              <a:t>Протокол по ст. 13.34</a:t>
            </a:r>
            <a:endParaRPr lang="ru-RU" sz="1600" b="1" dirty="0">
              <a:latin typeface="Constantia" panose="02030602050306030303" pitchFamily="18" charset="0"/>
            </a:endParaRPr>
          </a:p>
        </p:txBody>
      </p:sp>
      <p:sp>
        <p:nvSpPr>
          <p:cNvPr id="10" name="Стрелка вниз 9"/>
          <p:cNvSpPr/>
          <p:nvPr/>
        </p:nvSpPr>
        <p:spPr>
          <a:xfrm>
            <a:off x="3899580" y="1723430"/>
            <a:ext cx="265671" cy="347336"/>
          </a:xfrm>
          <a:prstGeom prst="downArrow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1010991" y="1086673"/>
            <a:ext cx="6040191" cy="589606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latin typeface="Constantia" panose="02030602050306030303" pitchFamily="18" charset="0"/>
              </a:rPr>
              <a:t>Материалы с признаками правонарушения по ст. 13.34</a:t>
            </a:r>
            <a:endParaRPr lang="ru-RU" sz="1600" dirty="0">
              <a:latin typeface="Constantia" panose="02030602050306030303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6335749" y="2070766"/>
            <a:ext cx="2526311" cy="69486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latin typeface="Constantia" panose="02030602050306030303" pitchFamily="18" charset="0"/>
              </a:rPr>
              <a:t>Профилактическое письмо операторам</a:t>
            </a:r>
            <a:endParaRPr lang="ru-RU" sz="1200" b="1" dirty="0"/>
          </a:p>
        </p:txBody>
      </p:sp>
      <p:sp>
        <p:nvSpPr>
          <p:cNvPr id="20" name="Стрелка вниз 19"/>
          <p:cNvSpPr/>
          <p:nvPr/>
        </p:nvSpPr>
        <p:spPr>
          <a:xfrm rot="16200000">
            <a:off x="5919250" y="2275446"/>
            <a:ext cx="265671" cy="379804"/>
          </a:xfrm>
          <a:prstGeom prst="downArrow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2615018" y="2117917"/>
            <a:ext cx="3100466" cy="69486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latin typeface="Constantia" panose="02030602050306030303" pitchFamily="18" charset="0"/>
              </a:rPr>
              <a:t>Анализ</a:t>
            </a:r>
            <a:r>
              <a:rPr lang="en-US" sz="1200" b="1" dirty="0" smtClean="0">
                <a:latin typeface="Constantia" panose="02030602050306030303" pitchFamily="18" charset="0"/>
              </a:rPr>
              <a:t> </a:t>
            </a:r>
            <a:r>
              <a:rPr lang="ru-RU" sz="1200" b="1" dirty="0" smtClean="0">
                <a:latin typeface="Constantia" panose="02030602050306030303" pitchFamily="18" charset="0"/>
              </a:rPr>
              <a:t>материалов инспекторами  ТУ Роскомнадзора</a:t>
            </a:r>
            <a:endParaRPr lang="ru-RU" sz="1200" b="1" dirty="0"/>
          </a:p>
        </p:txBody>
      </p:sp>
      <p:sp>
        <p:nvSpPr>
          <p:cNvPr id="14" name="Стрелка вниз 13"/>
          <p:cNvSpPr/>
          <p:nvPr/>
        </p:nvSpPr>
        <p:spPr>
          <a:xfrm rot="5400000">
            <a:off x="2129379" y="2275447"/>
            <a:ext cx="265671" cy="379804"/>
          </a:xfrm>
          <a:prstGeom prst="downArrow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55" name="Picture 7" descr="C:\Users\Kuzenkov\Desktop\Cvh67pVW8AAdOgl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35749" y="2943782"/>
            <a:ext cx="2526310" cy="17248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C:\Users\Kuzenkov\Desktop\statue-of-femida-vector-20073556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6687" y="2919975"/>
            <a:ext cx="1693696" cy="18743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7" name="Picture 9" descr="C:\Users\Kuzenkov\Desktop\cybersecurity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70454" y="2919975"/>
            <a:ext cx="2989593" cy="17248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5698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6851" y="77820"/>
            <a:ext cx="7855166" cy="857985"/>
          </a:xfrm>
        </p:spPr>
        <p:txBody>
          <a:bodyPr>
            <a:normAutofit fontScale="90000"/>
          </a:bodyPr>
          <a:lstStyle/>
          <a:p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latin typeface="Constantia" panose="02030602050306030303" pitchFamily="18" charset="0"/>
              </a:rPr>
              <a:t>Оперативно – информационное взаимодействие сторон, при неправомерном  блокирование легитимных ресурсов </a:t>
            </a:r>
            <a:r>
              <a:rPr lang="ru-RU" sz="2000" b="1" dirty="0">
                <a:solidFill>
                  <a:schemeClr val="accent1">
                    <a:lumMod val="50000"/>
                  </a:schemeClr>
                </a:solidFill>
                <a:latin typeface="Constantia" panose="02030602050306030303" pitchFamily="18" charset="0"/>
              </a:rPr>
              <a:t>в сети «Интернет</a:t>
            </a: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latin typeface="Constantia" panose="02030602050306030303" pitchFamily="18" charset="0"/>
              </a:rPr>
              <a:t>»</a:t>
            </a:r>
            <a:endParaRPr lang="ru-RU" sz="2000" b="1" dirty="0">
              <a:solidFill>
                <a:schemeClr val="accent1">
                  <a:lumMod val="50000"/>
                </a:schemeClr>
              </a:solidFill>
              <a:latin typeface="Constantia" panose="02030602050306030303" pitchFamily="18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198483" y="2704204"/>
            <a:ext cx="1630318" cy="69486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latin typeface="Constantia" panose="02030602050306030303" pitchFamily="18" charset="0"/>
              </a:rPr>
              <a:t>ТУ РКН</a:t>
            </a:r>
            <a:endParaRPr lang="ru-RU" sz="1600" b="1" dirty="0">
              <a:latin typeface="Constantia" panose="02030602050306030303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3239813" y="2704712"/>
            <a:ext cx="1681376" cy="694352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latin typeface="Constantia" panose="02030602050306030303" pitchFamily="18" charset="0"/>
              </a:rPr>
              <a:t>Оператор связи</a:t>
            </a:r>
            <a:endParaRPr lang="ru-RU" sz="1200" b="1" dirty="0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198483" y="4110283"/>
            <a:ext cx="1630317" cy="69486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latin typeface="Constantia" panose="02030602050306030303" pitchFamily="18" charset="0"/>
              </a:rPr>
              <a:t>МВД </a:t>
            </a:r>
          </a:p>
          <a:p>
            <a:pPr algn="ctr"/>
            <a:r>
              <a:rPr lang="ru-RU" sz="1200" b="1" dirty="0" smtClean="0">
                <a:latin typeface="Constantia" panose="02030602050306030303" pitchFamily="18" charset="0"/>
              </a:rPr>
              <a:t>протокол по </a:t>
            </a:r>
          </a:p>
          <a:p>
            <a:pPr algn="ctr"/>
            <a:r>
              <a:rPr lang="ru-RU" sz="1200" b="1" dirty="0" smtClean="0">
                <a:latin typeface="Constantia" panose="02030602050306030303" pitchFamily="18" charset="0"/>
              </a:rPr>
              <a:t>ч.2 ст.  13.18 КоАП РФ</a:t>
            </a:r>
            <a:endParaRPr lang="ru-RU" sz="1600" b="1" dirty="0">
              <a:latin typeface="Constantia" panose="02030602050306030303" pitchFamily="18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198483" y="1111678"/>
            <a:ext cx="1630317" cy="69486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latin typeface="Constantia" panose="02030602050306030303" pitchFamily="18" charset="0"/>
              </a:rPr>
              <a:t>АС Ревизор</a:t>
            </a:r>
            <a:endParaRPr lang="ru-RU" sz="1600" b="1" dirty="0">
              <a:latin typeface="Constantia" panose="02030602050306030303" pitchFamily="18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3239813" y="1092747"/>
            <a:ext cx="1681376" cy="713791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latin typeface="Constantia" panose="02030602050306030303" pitchFamily="18" charset="0"/>
              </a:rPr>
              <a:t>Ситуационный центр Роскомнадзора</a:t>
            </a:r>
            <a:endParaRPr lang="ru-RU" sz="1600" b="1" dirty="0">
              <a:latin typeface="Constantia" panose="02030602050306030303" pitchFamily="18" charset="0"/>
            </a:endParaRPr>
          </a:p>
        </p:txBody>
      </p:sp>
      <p:sp>
        <p:nvSpPr>
          <p:cNvPr id="14" name="Стрелка вниз 13"/>
          <p:cNvSpPr/>
          <p:nvPr/>
        </p:nvSpPr>
        <p:spPr>
          <a:xfrm rot="16200000">
            <a:off x="2361576" y="780693"/>
            <a:ext cx="356520" cy="1286608"/>
          </a:xfrm>
          <a:prstGeom prst="downArrow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ru-RU" sz="1000" b="1" dirty="0" smtClean="0">
                <a:solidFill>
                  <a:schemeClr val="accent1">
                    <a:lumMod val="75000"/>
                  </a:schemeClr>
                </a:solidFill>
              </a:rPr>
              <a:t>материалы</a:t>
            </a:r>
            <a:endParaRPr lang="ru-RU" sz="10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7" name="Стрелка вниз 16"/>
          <p:cNvSpPr/>
          <p:nvPr/>
        </p:nvSpPr>
        <p:spPr>
          <a:xfrm>
            <a:off x="3877347" y="1902327"/>
            <a:ext cx="361646" cy="733025"/>
          </a:xfrm>
          <a:prstGeom prst="downArrow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en-US" sz="1000" b="1" dirty="0">
                <a:solidFill>
                  <a:schemeClr val="accent1">
                    <a:lumMod val="75000"/>
                  </a:schemeClr>
                </a:solidFill>
                <a:latin typeface="Constantia" pitchFamily="18" charset="0"/>
                <a:cs typeface="Times New Roman" pitchFamily="18" charset="0"/>
              </a:rPr>
              <a:t>E-mail</a:t>
            </a:r>
            <a:endParaRPr lang="ru-RU" sz="1000" b="1" dirty="0"/>
          </a:p>
        </p:txBody>
      </p:sp>
      <p:pic>
        <p:nvPicPr>
          <p:cNvPr id="2050" name="Picture 2" descr="C:\Users\Kuzenkov\Desktop\BED_9015.JP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31487" y="1602257"/>
            <a:ext cx="3497381" cy="2425026"/>
          </a:xfrm>
          <a:prstGeom prst="rect">
            <a:avLst/>
          </a:prstGeom>
          <a:noFill/>
          <a:ln w="19050">
            <a:solidFill>
              <a:schemeClr val="accent1">
                <a:lumMod val="7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Прямоугольник 20"/>
          <p:cNvSpPr/>
          <p:nvPr/>
        </p:nvSpPr>
        <p:spPr>
          <a:xfrm>
            <a:off x="5231486" y="3567367"/>
            <a:ext cx="3497382" cy="459916"/>
          </a:xfrm>
          <a:prstGeom prst="rect">
            <a:avLst/>
          </a:prstGeom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spcFirstLastPara="0" vert="horz" wrap="square" lIns="0" tIns="92456" rIns="92456" bIns="92456" numCol="1" spcCol="1270" anchor="t" anchorCtr="0">
            <a:noAutofit/>
          </a:bodyPr>
          <a:lstStyle/>
          <a:p>
            <a:pPr lvl="0" algn="ctr" defTabSz="5778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kern="1200" dirty="0" smtClean="0">
                <a:solidFill>
                  <a:schemeClr val="bg1"/>
                </a:solidFill>
                <a:latin typeface="Constantia" pitchFamily="18" charset="0"/>
                <a:cs typeface="Times New Roman" pitchFamily="18" charset="0"/>
              </a:rPr>
              <a:t>E-mail: </a:t>
            </a:r>
            <a:r>
              <a:rPr lang="en-US" kern="1200" dirty="0" err="1" smtClean="0">
                <a:solidFill>
                  <a:schemeClr val="bg1"/>
                </a:solidFill>
                <a:latin typeface="Constantia" pitchFamily="18" charset="0"/>
                <a:cs typeface="Times New Roman" pitchFamily="18" charset="0"/>
              </a:rPr>
              <a:t>sc</a:t>
            </a:r>
            <a:r>
              <a:rPr lang="ru-RU" kern="1200" dirty="0" smtClean="0">
                <a:solidFill>
                  <a:schemeClr val="bg1"/>
                </a:solidFill>
                <a:latin typeface="Constantia" pitchFamily="18" charset="0"/>
                <a:cs typeface="Times New Roman" pitchFamily="18" charset="0"/>
              </a:rPr>
              <a:t>.</a:t>
            </a:r>
            <a:r>
              <a:rPr lang="en-US" kern="1200" dirty="0" smtClean="0">
                <a:solidFill>
                  <a:schemeClr val="bg1"/>
                </a:solidFill>
                <a:latin typeface="Constantia" pitchFamily="18" charset="0"/>
                <a:cs typeface="Times New Roman" pitchFamily="18" charset="0"/>
              </a:rPr>
              <a:t>dns@rkn.gov.ru</a:t>
            </a:r>
            <a:r>
              <a:rPr lang="ru-RU" kern="1200" dirty="0" smtClean="0">
                <a:solidFill>
                  <a:schemeClr val="bg1"/>
                </a:solidFill>
                <a:latin typeface="Constantia" pitchFamily="18" charset="0"/>
                <a:cs typeface="Times New Roman" pitchFamily="18" charset="0"/>
              </a:rPr>
              <a:t> </a:t>
            </a:r>
            <a:endParaRPr lang="ru-RU" kern="1200" dirty="0">
              <a:solidFill>
                <a:schemeClr val="bg1"/>
              </a:solidFill>
              <a:latin typeface="Constantia" pitchFamily="18" charset="0"/>
              <a:cs typeface="Times New Roman" pitchFamily="18" charset="0"/>
            </a:endParaRPr>
          </a:p>
        </p:txBody>
      </p:sp>
      <p:sp>
        <p:nvSpPr>
          <p:cNvPr id="24" name="Стрелка вниз 23"/>
          <p:cNvSpPr/>
          <p:nvPr/>
        </p:nvSpPr>
        <p:spPr>
          <a:xfrm rot="3216845">
            <a:off x="2357436" y="1541787"/>
            <a:ext cx="318922" cy="1454102"/>
          </a:xfrm>
          <a:prstGeom prst="downArrow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sz="1000" b="1" dirty="0">
                <a:solidFill>
                  <a:schemeClr val="accent1">
                    <a:lumMod val="75000"/>
                  </a:schemeClr>
                </a:solidFill>
                <a:latin typeface="Constantia" pitchFamily="18" charset="0"/>
                <a:cs typeface="Times New Roman" pitchFamily="18" charset="0"/>
              </a:rPr>
              <a:t>E-mail</a:t>
            </a:r>
            <a:endParaRPr lang="ru-RU" sz="1000" b="1" dirty="0"/>
          </a:p>
        </p:txBody>
      </p:sp>
      <p:sp>
        <p:nvSpPr>
          <p:cNvPr id="7" name="Двойная стрелка влево/вправо 6"/>
          <p:cNvSpPr/>
          <p:nvPr/>
        </p:nvSpPr>
        <p:spPr>
          <a:xfrm>
            <a:off x="1898745" y="2868787"/>
            <a:ext cx="1286607" cy="365693"/>
          </a:xfrm>
          <a:prstGeom prst="leftRightArrow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00" b="1" dirty="0" smtClean="0">
                <a:solidFill>
                  <a:schemeClr val="accent1">
                    <a:lumMod val="75000"/>
                  </a:schemeClr>
                </a:solidFill>
              </a:rPr>
              <a:t>взаимодействие</a:t>
            </a:r>
            <a:endParaRPr lang="ru-RU" sz="9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3239813" y="4110791"/>
            <a:ext cx="1681376" cy="694352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latin typeface="Constantia" panose="02030602050306030303" pitchFamily="18" charset="0"/>
              </a:rPr>
              <a:t>Открытый ресурс!!!</a:t>
            </a:r>
            <a:endParaRPr lang="ru-RU" sz="1200" b="1" dirty="0"/>
          </a:p>
        </p:txBody>
      </p:sp>
      <p:sp>
        <p:nvSpPr>
          <p:cNvPr id="26" name="Стрелка вниз 25"/>
          <p:cNvSpPr/>
          <p:nvPr/>
        </p:nvSpPr>
        <p:spPr>
          <a:xfrm>
            <a:off x="3893371" y="3469966"/>
            <a:ext cx="345622" cy="557317"/>
          </a:xfrm>
          <a:prstGeom prst="downArrow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Стрелка вниз 21"/>
          <p:cNvSpPr/>
          <p:nvPr/>
        </p:nvSpPr>
        <p:spPr>
          <a:xfrm>
            <a:off x="840831" y="3469966"/>
            <a:ext cx="345622" cy="557317"/>
          </a:xfrm>
          <a:prstGeom prst="downArrow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8265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/>
          <p:cNvSpPr txBox="1"/>
          <p:nvPr/>
        </p:nvSpPr>
        <p:spPr>
          <a:xfrm>
            <a:off x="876120" y="98812"/>
            <a:ext cx="878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2000" b="1">
                <a:solidFill>
                  <a:srgbClr val="17375E"/>
                </a:solidFill>
                <a:latin typeface="Arial Narrow" panose="020B0606020202030204" pitchFamily="34" charset="0"/>
              </a:defRPr>
            </a:lvl1pPr>
          </a:lstStyle>
          <a:p>
            <a:r>
              <a:rPr lang="ru-RU" sz="1800" dirty="0" smtClean="0">
                <a:solidFill>
                  <a:schemeClr val="accent1">
                    <a:lumMod val="50000"/>
                  </a:schemeClr>
                </a:solidFill>
                <a:latin typeface="Constantia" panose="02030602050306030303" pitchFamily="18" charset="0"/>
              </a:rPr>
              <a:t>Контроль </a:t>
            </a:r>
            <a:r>
              <a:rPr lang="ru-RU" sz="1800" dirty="0">
                <a:solidFill>
                  <a:schemeClr val="accent1">
                    <a:lumMod val="50000"/>
                  </a:schemeClr>
                </a:solidFill>
                <a:latin typeface="Constantia" panose="02030602050306030303" pitchFamily="18" charset="0"/>
              </a:rPr>
              <a:t>за соблюдением </a:t>
            </a:r>
            <a:r>
              <a:rPr lang="ru-RU" sz="1800" dirty="0" smtClean="0">
                <a:solidFill>
                  <a:schemeClr val="accent1">
                    <a:lumMod val="50000"/>
                  </a:schemeClr>
                </a:solidFill>
                <a:latin typeface="Constantia" panose="02030602050306030303" pitchFamily="18" charset="0"/>
              </a:rPr>
              <a:t>ОС требований по </a:t>
            </a:r>
            <a:r>
              <a:rPr lang="ru-RU" sz="1800" dirty="0">
                <a:solidFill>
                  <a:schemeClr val="accent1">
                    <a:lumMod val="50000"/>
                  </a:schemeClr>
                </a:solidFill>
                <a:latin typeface="Constantia" panose="02030602050306030303" pitchFamily="18" charset="0"/>
              </a:rPr>
              <a:t>ограничению </a:t>
            </a:r>
            <a:endParaRPr lang="ru-RU" sz="1800" dirty="0" smtClean="0">
              <a:solidFill>
                <a:schemeClr val="accent1">
                  <a:lumMod val="50000"/>
                </a:schemeClr>
              </a:solidFill>
              <a:latin typeface="Constantia" panose="02030602050306030303" pitchFamily="18" charset="0"/>
            </a:endParaRPr>
          </a:p>
          <a:p>
            <a:r>
              <a:rPr lang="ru-RU" sz="1800" dirty="0" smtClean="0">
                <a:solidFill>
                  <a:schemeClr val="accent1">
                    <a:lumMod val="50000"/>
                  </a:schemeClr>
                </a:solidFill>
                <a:latin typeface="Constantia" panose="02030602050306030303" pitchFamily="18" charset="0"/>
              </a:rPr>
              <a:t>доступа </a:t>
            </a:r>
            <a:r>
              <a:rPr lang="ru-RU" sz="1800" dirty="0">
                <a:solidFill>
                  <a:schemeClr val="accent1">
                    <a:lumMod val="50000"/>
                  </a:schemeClr>
                </a:solidFill>
                <a:latin typeface="Constantia" panose="02030602050306030303" pitchFamily="18" charset="0"/>
              </a:rPr>
              <a:t>к </a:t>
            </a:r>
            <a:r>
              <a:rPr lang="ru-RU" sz="1800" dirty="0" smtClean="0">
                <a:solidFill>
                  <a:schemeClr val="accent1">
                    <a:lumMod val="50000"/>
                  </a:schemeClr>
                </a:solidFill>
                <a:latin typeface="Constantia" panose="02030602050306030303" pitchFamily="18" charset="0"/>
              </a:rPr>
              <a:t>запрещенной информации за 9 месяцев 2018 года</a:t>
            </a:r>
            <a:endParaRPr lang="ru-RU" sz="1800" dirty="0">
              <a:solidFill>
                <a:schemeClr val="accent1">
                  <a:lumMod val="50000"/>
                </a:schemeClr>
              </a:solidFill>
              <a:latin typeface="Constantia" panose="02030602050306030303" pitchFamily="18" charset="0"/>
            </a:endParaRPr>
          </a:p>
        </p:txBody>
      </p:sp>
      <p:sp>
        <p:nvSpPr>
          <p:cNvPr id="20" name="Дата 3"/>
          <p:cNvSpPr>
            <a:spLocks noGrp="1"/>
          </p:cNvSpPr>
          <p:nvPr>
            <p:ph type="dt" sz="half" idx="10"/>
          </p:nvPr>
        </p:nvSpPr>
        <p:spPr>
          <a:xfrm>
            <a:off x="8260081" y="6214393"/>
            <a:ext cx="709303" cy="365125"/>
          </a:xfrm>
        </p:spPr>
        <p:txBody>
          <a:bodyPr/>
          <a:lstStyle/>
          <a:p>
            <a:pPr algn="r"/>
            <a:fld id="{F0C5FCB2-91F1-4990-901E-00274E588831}" type="slidenum">
              <a:rPr lang="ru-RU" sz="1600">
                <a:solidFill>
                  <a:srgbClr val="17375E"/>
                </a:solidFill>
                <a:latin typeface="Arial Narrow" panose="020B0606020202030204" pitchFamily="34" charset="0"/>
              </a:rPr>
              <a:pPr algn="r"/>
              <a:t>9</a:t>
            </a:fld>
            <a:endParaRPr lang="ru-RU" sz="2000" dirty="0">
              <a:solidFill>
                <a:srgbClr val="17375E"/>
              </a:solidFill>
              <a:latin typeface="Arial Narrow" panose="020B0606020202030204" pitchFamily="34" charset="0"/>
            </a:endParaRPr>
          </a:p>
        </p:txBody>
      </p:sp>
      <p:graphicFrame>
        <p:nvGraphicFramePr>
          <p:cNvPr id="8" name="Диаграмма 7"/>
          <p:cNvGraphicFramePr/>
          <p:nvPr>
            <p:extLst>
              <p:ext uri="{D42A27DB-BD31-4B8C-83A1-F6EECF244321}">
                <p14:modId xmlns:p14="http://schemas.microsoft.com/office/powerpoint/2010/main" val="53287258"/>
              </p:ext>
            </p:extLst>
          </p:nvPr>
        </p:nvGraphicFramePr>
        <p:xfrm>
          <a:off x="0" y="1473693"/>
          <a:ext cx="8976095" cy="156598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37180741"/>
              </p:ext>
            </p:extLst>
          </p:nvPr>
        </p:nvGraphicFramePr>
        <p:xfrm>
          <a:off x="244986" y="1393372"/>
          <a:ext cx="8528899" cy="3295196"/>
        </p:xfrm>
        <a:graphic>
          <a:graphicData uri="http://schemas.openxmlformats.org/drawingml/2006/table">
            <a:tbl>
              <a:tblPr firstRow="1" bandRow="1">
                <a:effectLst>
                  <a:innerShdw blurRad="177800" dist="50800" dir="2700000">
                    <a:prstClr val="black">
                      <a:alpha val="50000"/>
                    </a:prstClr>
                  </a:innerShdw>
                </a:effectLst>
                <a:tableStyleId>{5C22544A-7EE6-4342-B048-85BDC9FD1C3A}</a:tableStyleId>
              </a:tblPr>
              <a:tblGrid>
                <a:gridCol w="1549905"/>
                <a:gridCol w="1405509"/>
                <a:gridCol w="1153886"/>
                <a:gridCol w="1578429"/>
                <a:gridCol w="1730828"/>
                <a:gridCol w="1110342"/>
              </a:tblGrid>
              <a:tr h="2111828">
                <a:tc>
                  <a:txBody>
                    <a:bodyPr/>
                    <a:lstStyle/>
                    <a:p>
                      <a:pPr algn="ctr"/>
                      <a:endParaRPr lang="ru-RU" sz="1100" b="1" kern="1200" dirty="0" smtClean="0">
                        <a:solidFill>
                          <a:schemeClr val="lt1"/>
                        </a:solidFill>
                        <a:effectLst/>
                        <a:latin typeface="Constantia" panose="02030602050306030303" pitchFamily="18" charset="0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lang="ru-RU" sz="1100" b="1" kern="1200" dirty="0" smtClean="0">
                          <a:solidFill>
                            <a:schemeClr val="lt1"/>
                          </a:solidFill>
                          <a:effectLst/>
                          <a:latin typeface="Constantia" panose="02030602050306030303" pitchFamily="18" charset="0"/>
                          <a:ea typeface="+mn-ea"/>
                          <a:cs typeface="+mn-cs"/>
                        </a:rPr>
                        <a:t>Количество операторов связи на территории ЦФО фактически  оказывающих услугу по предоставлению доступа к сети «Интернет»</a:t>
                      </a:r>
                      <a:endParaRPr lang="ru-RU" sz="1100" dirty="0">
                        <a:latin typeface="Constantia" panose="02030602050306030303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100" b="1" kern="1200" dirty="0" smtClean="0">
                        <a:solidFill>
                          <a:schemeClr val="lt1"/>
                        </a:solidFill>
                        <a:effectLst/>
                        <a:latin typeface="Constantia" panose="02030602050306030303" pitchFamily="18" charset="0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lang="ru-RU" sz="1100" b="1" kern="1200" dirty="0" smtClean="0">
                          <a:solidFill>
                            <a:schemeClr val="lt1"/>
                          </a:solidFill>
                          <a:effectLst/>
                          <a:latin typeface="Constantia" panose="02030602050306030303" pitchFamily="18" charset="0"/>
                          <a:ea typeface="+mn-ea"/>
                          <a:cs typeface="+mn-cs"/>
                        </a:rPr>
                        <a:t>Поступило  актов мониторинга с признаками административного правонарушения предусмотренного статьей 13.34 КоАП РФ </a:t>
                      </a:r>
                      <a:endParaRPr lang="ru-RU" sz="1100" dirty="0">
                        <a:latin typeface="Constantia" panose="02030602050306030303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100" b="1" kern="1200" dirty="0" smtClean="0">
                        <a:solidFill>
                          <a:schemeClr val="lt1"/>
                        </a:solidFill>
                        <a:effectLst/>
                        <a:latin typeface="Constantia" panose="02030602050306030303" pitchFamily="18" charset="0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lang="ru-RU" sz="1100" b="1" kern="1200" dirty="0" smtClean="0">
                          <a:solidFill>
                            <a:schemeClr val="lt1"/>
                          </a:solidFill>
                          <a:effectLst/>
                          <a:latin typeface="Constantia" panose="02030602050306030303" pitchFamily="18" charset="0"/>
                          <a:ea typeface="+mn-ea"/>
                          <a:cs typeface="+mn-cs"/>
                        </a:rPr>
                        <a:t>Рассмотрено материалов ТУ </a:t>
                      </a:r>
                      <a:endParaRPr lang="ru-RU" sz="1100" dirty="0">
                        <a:latin typeface="Constantia" panose="02030602050306030303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100" b="1" kern="1200" dirty="0" smtClean="0">
                        <a:solidFill>
                          <a:schemeClr val="lt1"/>
                        </a:solidFill>
                        <a:effectLst/>
                        <a:latin typeface="Constantia" panose="02030602050306030303" pitchFamily="18" charset="0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lang="ru-RU" sz="1100" b="1" kern="1200" dirty="0" smtClean="0">
                          <a:solidFill>
                            <a:schemeClr val="lt1"/>
                          </a:solidFill>
                          <a:effectLst/>
                          <a:latin typeface="Constantia" panose="02030602050306030303" pitchFamily="18" charset="0"/>
                          <a:ea typeface="+mn-ea"/>
                          <a:cs typeface="+mn-cs"/>
                        </a:rPr>
                        <a:t>Составлено</a:t>
                      </a:r>
                      <a:r>
                        <a:rPr lang="ru-RU" sz="1100" b="1" kern="1200" baseline="0" dirty="0" smtClean="0">
                          <a:solidFill>
                            <a:schemeClr val="lt1"/>
                          </a:solidFill>
                          <a:effectLst/>
                          <a:latin typeface="Constantia" panose="02030602050306030303" pitchFamily="18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100" b="1" kern="1200" dirty="0" smtClean="0">
                          <a:solidFill>
                            <a:schemeClr val="lt1"/>
                          </a:solidFill>
                          <a:effectLst/>
                          <a:latin typeface="Constantia" panose="02030602050306030303" pitchFamily="18" charset="0"/>
                          <a:ea typeface="+mn-ea"/>
                          <a:cs typeface="+mn-cs"/>
                        </a:rPr>
                        <a:t>протоколов об административных правонарушениях</a:t>
                      </a:r>
                      <a:endParaRPr lang="ru-RU" sz="1100" dirty="0">
                        <a:latin typeface="Constantia" panose="02030602050306030303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100" b="1" kern="1200" dirty="0" smtClean="0">
                        <a:solidFill>
                          <a:schemeClr val="lt1"/>
                        </a:solidFill>
                        <a:effectLst/>
                        <a:latin typeface="Constantia" panose="02030602050306030303" pitchFamily="18" charset="0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lang="ru-RU" sz="1100" b="1" kern="1200" dirty="0" smtClean="0">
                          <a:solidFill>
                            <a:schemeClr val="lt1"/>
                          </a:solidFill>
                          <a:effectLst/>
                          <a:latin typeface="Constantia" panose="02030602050306030303" pitchFamily="18" charset="0"/>
                          <a:ea typeface="+mn-ea"/>
                          <a:cs typeface="+mn-cs"/>
                        </a:rPr>
                        <a:t>Процент составленных протоколов инспекторами ТУ от поступивших материалов ФГУП «ГРЧЦ» в ЦФО</a:t>
                      </a:r>
                      <a:endParaRPr lang="ru-RU" sz="1100" dirty="0">
                        <a:latin typeface="Constantia" panose="02030602050306030303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100" dirty="0" smtClean="0">
                        <a:latin typeface="Constantia" panose="02030602050306030303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100" dirty="0" smtClean="0">
                          <a:latin typeface="Constantia" panose="02030602050306030303" pitchFamily="18" charset="0"/>
                          <a:cs typeface="Times New Roman" pitchFamily="18" charset="0"/>
                        </a:rPr>
                        <a:t>Количество</a:t>
                      </a:r>
                      <a:r>
                        <a:rPr lang="ru-RU" sz="1100" baseline="0" dirty="0" smtClean="0">
                          <a:latin typeface="Constantia" panose="02030602050306030303" pitchFamily="18" charset="0"/>
                          <a:cs typeface="Times New Roman" pitchFamily="18" charset="0"/>
                        </a:rPr>
                        <a:t> решений суда </a:t>
                      </a:r>
                      <a:endParaRPr lang="ru-RU" sz="1100" dirty="0">
                        <a:latin typeface="Constantia" panose="02030602050306030303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183368">
                <a:tc>
                  <a:txBody>
                    <a:bodyPr/>
                    <a:lstStyle/>
                    <a:p>
                      <a:pPr algn="ctr"/>
                      <a:endParaRPr lang="ru-RU" sz="1600" b="1" dirty="0" smtClean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Constantia" panose="02030602050306030303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6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Constantia" panose="02030602050306030303" pitchFamily="18" charset="0"/>
                          <a:cs typeface="Times New Roman" pitchFamily="18" charset="0"/>
                        </a:rPr>
                        <a:t>1732</a:t>
                      </a:r>
                      <a:endParaRPr lang="ru-RU" sz="1600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Constantia" panose="02030602050306030303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600" b="1" dirty="0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Constantia" panose="02030602050306030303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6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onstantia" panose="02030602050306030303" pitchFamily="18" charset="0"/>
                          <a:cs typeface="Times New Roman" pitchFamily="18" charset="0"/>
                        </a:rPr>
                        <a:t>606</a:t>
                      </a:r>
                      <a:endParaRPr lang="ru-RU" sz="1600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Constantia" panose="02030602050306030303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600" b="1" dirty="0" smtClean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Constantia" panose="02030602050306030303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6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Constantia" panose="02030602050306030303" pitchFamily="18" charset="0"/>
                          <a:cs typeface="Times New Roman" pitchFamily="18" charset="0"/>
                        </a:rPr>
                        <a:t>100%</a:t>
                      </a:r>
                      <a:endParaRPr lang="ru-RU" sz="1600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Constantia" panose="02030602050306030303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600" b="1" dirty="0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Constantia" panose="02030602050306030303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6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onstantia" panose="02030602050306030303" pitchFamily="18" charset="0"/>
                          <a:cs typeface="Times New Roman" pitchFamily="18" charset="0"/>
                        </a:rPr>
                        <a:t>402</a:t>
                      </a:r>
                      <a:endParaRPr lang="ru-RU" sz="1600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Constantia" panose="02030602050306030303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600" b="1" dirty="0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Constantia" panose="02030602050306030303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600" b="1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onstantia" panose="02030602050306030303" pitchFamily="18" charset="0"/>
                          <a:cs typeface="Times New Roman" pitchFamily="18" charset="0"/>
                        </a:rPr>
                        <a:t>70%</a:t>
                      </a:r>
                      <a:endParaRPr lang="ru-RU" sz="1600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Constantia" panose="02030602050306030303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600" b="1" dirty="0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Constantia" panose="02030602050306030303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6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onstantia" panose="02030602050306030303" pitchFamily="18" charset="0"/>
                          <a:cs typeface="Times New Roman" pitchFamily="18" charset="0"/>
                        </a:rPr>
                        <a:t>85</a:t>
                      </a:r>
                      <a:endParaRPr lang="ru-RU" sz="1600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Constantia" panose="02030602050306030303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9148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Документ" ma:contentTypeID="0x0101001C9E1113E3A699408BC6C9C8F8AA4EB5" ma:contentTypeVersion="0" ma:contentTypeDescription="Создание документа." ma:contentTypeScope="" ma:versionID="908373aab57223c91812475eac2e405f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02f955febea7e716b4e91cddba171100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Тип контента"/>
        <xsd:element ref="dc:title" minOccurs="0" maxOccurs="1" ma:index="4" ma:displayName="Название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74CE7183-BA1F-4572-A3FA-2B4A1D453946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CB66CA71-A6AE-4E9A-985B-0342C43E720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D302DD3C-B471-4B8D-8F80-E456367A9B07}">
  <ds:schemaRefs>
    <ds:schemaRef ds:uri="http://purl.org/dc/elements/1.1/"/>
    <ds:schemaRef ds:uri="http://purl.org/dc/dcmitype/"/>
    <ds:schemaRef ds:uri="http://schemas.microsoft.com/office/infopath/2007/PartnerControls"/>
    <ds:schemaRef ds:uri="http://schemas.microsoft.com/office/2006/documentManagement/types"/>
    <ds:schemaRef ds:uri="http://schemas.microsoft.com/office/2006/metadata/properties"/>
    <ds:schemaRef ds:uri="http://schemas.openxmlformats.org/package/2006/metadata/core-properties"/>
    <ds:schemaRef ds:uri="http://purl.org/dc/terms/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5008</TotalTime>
  <Words>493</Words>
  <Application>Microsoft Office PowerPoint</Application>
  <PresentationFormat>Экран (16:9)</PresentationFormat>
  <Paragraphs>83</Paragraphs>
  <Slides>10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Алгоритм контроля осуществления операторами связи блокировки ресурсов в сети «Интернет» доступ к которым должен быть ограничен, программно – аппаратным комплексом  АС Ревизор </vt:lpstr>
      <vt:lpstr>Алгоритм контроля осуществления операторами связи блокировки ресурсов в сети «Интернет» доступ к которым должен быть ограничен, программно – аппаратным комплексом  АС Ревизор </vt:lpstr>
      <vt:lpstr>Оперативно – информационное взаимодействие сторон, при неправомерном  блокирование легитимных ресурсов в сети «Интернет»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Белас</dc:creator>
  <cp:lastModifiedBy>Беззаботнова</cp:lastModifiedBy>
  <cp:revision>357</cp:revision>
  <cp:lastPrinted>2018-10-09T07:50:12Z</cp:lastPrinted>
  <dcterms:created xsi:type="dcterms:W3CDTF">2015-10-05T12:12:35Z</dcterms:created>
  <dcterms:modified xsi:type="dcterms:W3CDTF">2018-10-09T07:55:51Z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0x0101001C9E1113E3A699408BC6C9C8F8AA4EB5</vt:lpwstr>
  </property>
</Properties>
</file>