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93" r:id="rId6"/>
    <p:sldId id="271" r:id="rId7"/>
    <p:sldId id="289" r:id="rId8"/>
    <p:sldId id="279" r:id="rId9"/>
    <p:sldId id="290" r:id="rId10"/>
    <p:sldId id="291" r:id="rId11"/>
    <p:sldId id="292" r:id="rId12"/>
    <p:sldId id="288" r:id="rId13"/>
    <p:sldId id="281" r:id="rId14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 Холодов" initials="И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8506" autoAdjust="0"/>
  </p:normalViewPr>
  <p:slideViewPr>
    <p:cSldViewPr snapToGrid="0">
      <p:cViewPr>
        <p:scale>
          <a:sx n="70" d="100"/>
          <a:sy n="70" d="100"/>
        </p:scale>
        <p:origin x="-994" y="-403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rial Narrow" charset="0"/>
                <a:cs typeface="Times New Roman" pitchFamily="18" charset="0"/>
              </a:rPr>
              <a:t>Количество операторов связи, ограничивающих менее 99 % доступа к запрещенным ресурсам </a:t>
            </a:r>
            <a:endParaRPr lang="ru-RU" sz="18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Arial Narrow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61384544169821"/>
          <c:y val="6.292541224957390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251123122025779E-2"/>
          <c:y val="0.16838386771664304"/>
          <c:w val="0.92751683089994663"/>
          <c:h val="0.8316163084549473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099328"/>
        <c:axId val="198100864"/>
      </c:lineChart>
      <c:catAx>
        <c:axId val="198099328"/>
        <c:scaling>
          <c:orientation val="minMax"/>
        </c:scaling>
        <c:delete val="1"/>
        <c:axPos val="b"/>
        <c:numFmt formatCode="d\-mmm" sourceLinked="1"/>
        <c:majorTickMark val="none"/>
        <c:minorTickMark val="none"/>
        <c:tickLblPos val="none"/>
        <c:crossAx val="198100864"/>
        <c:crosses val="autoZero"/>
        <c:auto val="1"/>
        <c:lblAlgn val="ctr"/>
        <c:lblOffset val="100"/>
        <c:tickLblSkip val="7"/>
        <c:noMultiLvlLbl val="1"/>
      </c:catAx>
      <c:valAx>
        <c:axId val="198100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one"/>
        <c:crossAx val="198099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0BB3-636F-4B9C-A62D-21E2C8175EBC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C6273-6BFF-485D-A6D2-735106C5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4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6273-6BFF-485D-A6D2-735106C557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5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3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2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0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6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8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t="-1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FD99-9090-48DF-9B01-C720C8DA44B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06EF-E03C-4743-9C1C-2761408B4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6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32" y="2479800"/>
            <a:ext cx="7143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«Осуществление территориальными органами Роскомнадзора контроля за организацией ограничения и возобновления операторами связи доступа к информации в сети «Интернет»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.  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25" y="4021663"/>
            <a:ext cx="6513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Холодов Илья Владимирович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endParaRPr lang="ru-RU" sz="9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Ведущий специалист – эксперт отдела контроля (надзора) в сфере связи Управления Роскомнадзора по Калужской области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0122" y="4897279"/>
            <a:ext cx="160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РЯЗАНЬ,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2018</a:t>
            </a:r>
            <a:endParaRPr lang="ru-RU" sz="1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9000"/>
            <a:lum/>
          </a:blip>
          <a:srcRect/>
          <a:stretch>
            <a:fillRect t="-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695" y="3065118"/>
            <a:ext cx="455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СПАСИБО</a:t>
            </a:r>
            <a:r>
              <a:rPr lang="ru-RU" sz="2400" b="1" dirty="0">
                <a:solidFill>
                  <a:srgbClr val="04528A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399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9613" y="231007"/>
            <a:ext cx="6059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Основные нормативно-правовые акты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900" y="1548634"/>
            <a:ext cx="8312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Федеральный закон от 07.07.2003 № 126-ФЗ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О связи»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847" y="3367179"/>
            <a:ext cx="802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Постановление Правительства Российской Федерации от 26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.10.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2012 №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1101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41" y="2376922"/>
            <a:ext cx="8199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Федеральный закон от 27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.07.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2006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№ 149-ФЗ «Об информации, информационных технологиях и защите информации»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862" y="4072822"/>
            <a:ext cx="8112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Требования к способам (методам) ограничения доступа к информационным ресурсам, а также требования к размещенной информации об ограничении доступа к информационным ресурсам, утвержденные Приказом Роскомнадзора от 14.12.2017 № 249.</a:t>
            </a:r>
          </a:p>
        </p:txBody>
      </p:sp>
      <p:sp>
        <p:nvSpPr>
          <p:cNvPr id="2" name="Нашивка 1"/>
          <p:cNvSpPr/>
          <p:nvPr/>
        </p:nvSpPr>
        <p:spPr>
          <a:xfrm>
            <a:off x="64215" y="1517856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64215" y="2469255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64631" y="3367179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07268" y="4265182"/>
            <a:ext cx="484632" cy="400110"/>
          </a:xfrm>
          <a:prstGeom prst="chevron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642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3514" y="266771"/>
            <a:ext cx="6059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Приказ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Роскомнадзора от 14.12.2017 №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249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786" y="1012718"/>
            <a:ext cx="6688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Требования к способам (методам) ограничения доступа к информационным ресурсам, а также требования к размещенной информации об ограничении доступа к информационным ресурсам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72839" y="2447895"/>
            <a:ext cx="1576818" cy="1594435"/>
            <a:chOff x="384440" y="189514"/>
            <a:chExt cx="1576818" cy="1576818"/>
          </a:xfrm>
          <a:effectLst/>
        </p:grpSpPr>
        <p:sp>
          <p:nvSpPr>
            <p:cNvPr id="5" name="Овал 4"/>
            <p:cNvSpPr/>
            <p:nvPr/>
          </p:nvSpPr>
          <p:spPr>
            <a:xfrm>
              <a:off x="384440" y="189514"/>
              <a:ext cx="1576818" cy="157681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  <a:lumMod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615360" y="420434"/>
              <a:ext cx="1114978" cy="1114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Способы ограничения доступа</a:t>
              </a:r>
              <a:endParaRPr lang="ru-RU" sz="1600" kern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Kuzenkov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7" y="1965173"/>
            <a:ext cx="3921558" cy="25774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635553" y="1753378"/>
            <a:ext cx="1947134" cy="13890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itchFamily="18" charset="0"/>
                <a:cs typeface="Times New Roman" pitchFamily="18" charset="0"/>
              </a:rPr>
              <a:t>С </a:t>
            </a:r>
            <a:r>
              <a:rPr lang="ru-RU" sz="1300" dirty="0">
                <a:latin typeface="Constantia" pitchFamily="18" charset="0"/>
                <a:cs typeface="Times New Roman" pitchFamily="18" charset="0"/>
              </a:rPr>
              <a:t>использованием программ и (или) программно-аппаратных комплексов, в том числе готовых решений на </a:t>
            </a:r>
            <a:r>
              <a:rPr lang="ru-RU" sz="1300" dirty="0" smtClean="0">
                <a:latin typeface="Constantia" pitchFamily="18" charset="0"/>
                <a:cs typeface="Times New Roman" pitchFamily="18" charset="0"/>
              </a:rPr>
              <a:t>рынке </a:t>
            </a:r>
            <a:endParaRPr lang="ru-RU" sz="13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5554" y="3387947"/>
            <a:ext cx="1947134" cy="1400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300" dirty="0" smtClean="0">
              <a:latin typeface="Constantia" pitchFamily="18" charset="0"/>
              <a:cs typeface="Times New Roman" pitchFamily="18" charset="0"/>
            </a:endParaRPr>
          </a:p>
          <a:p>
            <a:pPr lvl="0"/>
            <a:r>
              <a:rPr lang="ru-RU" sz="1300" dirty="0" smtClean="0">
                <a:latin typeface="Constantia" pitchFamily="18" charset="0"/>
                <a:cs typeface="Times New Roman" pitchFamily="18" charset="0"/>
              </a:rPr>
              <a:t>Посредством </a:t>
            </a:r>
            <a:r>
              <a:rPr lang="ru-RU" sz="1300" dirty="0">
                <a:latin typeface="Constantia" pitchFamily="18" charset="0"/>
                <a:cs typeface="Times New Roman" pitchFamily="18" charset="0"/>
              </a:rPr>
              <a:t>получения от вышестоящего оператора связи, уже фильтрованного трафика по </a:t>
            </a:r>
            <a:r>
              <a:rPr lang="ru-RU" sz="1300" dirty="0" smtClean="0">
                <a:latin typeface="Constantia" pitchFamily="18" charset="0"/>
                <a:cs typeface="Times New Roman" pitchFamily="18" charset="0"/>
              </a:rPr>
              <a:t>договору</a:t>
            </a:r>
            <a:endParaRPr lang="ru-RU" sz="1200" dirty="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Constantia" panose="02030602050306030303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279904">
            <a:off x="1679966" y="2524356"/>
            <a:ext cx="882163" cy="314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55421">
            <a:off x="1711622" y="3580846"/>
            <a:ext cx="853979" cy="285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154" y="227691"/>
            <a:ext cx="598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Административная</a:t>
            </a: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ответственность</a:t>
            </a:r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86098"/>
              </p:ext>
            </p:extLst>
          </p:nvPr>
        </p:nvGraphicFramePr>
        <p:xfrm>
          <a:off x="293914" y="1071477"/>
          <a:ext cx="8414656" cy="2354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9284"/>
                <a:gridCol w="2699316"/>
                <a:gridCol w="2506056"/>
              </a:tblGrid>
              <a:tr h="3423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Санкции к нарушителям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статья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13.34 КоАП РФ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Штраф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редупреждение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  <a:tr h="357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Юридическое лицо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50 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000 –  100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000 руб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  <a:sym typeface="Wingdings"/>
                        </a:rPr>
                        <a:t>Не предусмотрено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</a:tr>
              <a:tr h="362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Должностное лицо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3 000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– 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5 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000 руб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48" marR="66648" marT="0" marB="0" anchor="ctr"/>
                </a:tc>
              </a:tr>
              <a:tr h="450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Индивидуальный предприниматель 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10 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000 –  30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000 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48" marR="66648" marT="0" marB="0" anchor="ctr"/>
                </a:tc>
              </a:tr>
              <a:tr h="450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Ст. 4.1.1. КоАП РФ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8" marR="66648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0698" y="3373589"/>
            <a:ext cx="84252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Статья 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13.34  </a:t>
            </a: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КоАП РФ</a:t>
            </a:r>
          </a:p>
          <a:p>
            <a:pPr algn="just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Неисполнение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оператором связи, оказывающим услуги по предоставлению доступа к информационно-телекоммуникационной сети "Интернет", обязанности по ограничению или возобновлению доступа к информации, доступ к которой должен быть ограничен или возобновлен на основании сведений, полученных от федерального органа исполнительной власти, осуществляющего функции по контролю и надзору в сфере связи, информационных технологий и массовых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1826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169" y="194507"/>
            <a:ext cx="553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Автоматизированная система  «Ревизор»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88923" y="1602916"/>
            <a:ext cx="5149050" cy="3019424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488923" y="1084064"/>
            <a:ext cx="4424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itchFamily="18" charset="0"/>
              </a:rPr>
              <a:t>https://portal.rfc-revizor.ru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://nag.ru/upload/images/20161107-0001-w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nag.ru/upload/images/20161107-000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Администратор\Desktop\Новый точечный рисун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193" y="1028895"/>
            <a:ext cx="3070300" cy="3593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zenkov\Desktop\кпе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3" y="1106438"/>
            <a:ext cx="82042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51" y="77820"/>
            <a:ext cx="7855166" cy="85798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Алгоритм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контроля осуществления операторами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связи блокировки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ресурсов в сети «Интернет» доступ к которым должен быть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ограничен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программно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аппаратным комплексом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АС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Ревизор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51" y="77820"/>
            <a:ext cx="7855166" cy="85798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Алгоритм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контроля осуществления операторами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связи блокировки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ресурсов в сети «Интернет» доступ к которым должен быть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ограничен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программно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аппаратным комплексом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АС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Ревизор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275" y="2117917"/>
            <a:ext cx="1681107" cy="6948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Протокол по ст. 13.34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899580" y="1723430"/>
            <a:ext cx="265671" cy="3473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10991" y="1086673"/>
            <a:ext cx="6040191" cy="5896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Материалы с признаками правонарушения по ст. 13.34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35749" y="2070766"/>
            <a:ext cx="2526311" cy="6948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Профилактическое письмо операторам</a:t>
            </a:r>
            <a:endParaRPr lang="ru-RU" sz="1200" b="1" dirty="0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5919250" y="2275446"/>
            <a:ext cx="265671" cy="3798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15018" y="2117917"/>
            <a:ext cx="3100466" cy="6948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Анализ</a:t>
            </a:r>
            <a:r>
              <a:rPr lang="en-US" sz="1200" b="1" dirty="0" smtClean="0">
                <a:latin typeface="Constantia" panose="02030602050306030303" pitchFamily="18" charset="0"/>
              </a:rPr>
              <a:t> </a:t>
            </a:r>
            <a:r>
              <a:rPr lang="ru-RU" sz="1200" b="1" dirty="0" smtClean="0">
                <a:latin typeface="Constantia" panose="02030602050306030303" pitchFamily="18" charset="0"/>
              </a:rPr>
              <a:t>материалов инспекторами  ТУ Роскомнадзора</a:t>
            </a:r>
            <a:endParaRPr lang="ru-RU" sz="1200" b="1" dirty="0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2129379" y="2275447"/>
            <a:ext cx="265671" cy="3798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C:\Users\Kuzenkov\Desktop\Cvh67pVW8AAdO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49" y="2943782"/>
            <a:ext cx="2526310" cy="17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uzenkov\Desktop\statue-of-femida-vector-20073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7" y="2919975"/>
            <a:ext cx="1693696" cy="18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uzenkov\Desktop\cybersecur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54" y="2919975"/>
            <a:ext cx="2989593" cy="17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51" y="77820"/>
            <a:ext cx="7855166" cy="85798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Оперативно – информационное взаимодействие сторон, при неправомерном  блокирование легитимных ресурсов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в сети «Интернет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8483" y="2704204"/>
            <a:ext cx="1630318" cy="6948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ТУ РКН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9813" y="2704712"/>
            <a:ext cx="1681376" cy="694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Оператор связи</a:t>
            </a:r>
            <a:endParaRPr lang="ru-RU" sz="1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483" y="4110283"/>
            <a:ext cx="1630317" cy="6948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МВД </a:t>
            </a:r>
          </a:p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протокол по </a:t>
            </a:r>
          </a:p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ч.2 ст.  13.18 КоАП РФ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483" y="1111678"/>
            <a:ext cx="1630317" cy="6948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АС Ревизор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9813" y="1092747"/>
            <a:ext cx="1681376" cy="7137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Ситуационный центр Роскомнадзора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361576" y="780693"/>
            <a:ext cx="356520" cy="12866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материалы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877347" y="1902327"/>
            <a:ext cx="361646" cy="7330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E-mail</a:t>
            </a:r>
            <a:endParaRPr lang="ru-RU" sz="1000" b="1" dirty="0"/>
          </a:p>
        </p:txBody>
      </p:sp>
      <p:pic>
        <p:nvPicPr>
          <p:cNvPr id="2050" name="Picture 2" descr="C:\Users\Kuzenkov\Desktop\BED_901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87" y="1602257"/>
            <a:ext cx="3497381" cy="242502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231486" y="3567367"/>
            <a:ext cx="3497382" cy="45991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92456" rIns="92456" bIns="92456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E-mail: </a:t>
            </a:r>
            <a:r>
              <a:rPr lang="en-US" kern="1200" dirty="0" err="1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sc</a:t>
            </a:r>
            <a:r>
              <a:rPr lang="ru-RU" kern="1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en-US" kern="1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dns@rkn.gov.ru</a:t>
            </a:r>
            <a:r>
              <a:rPr lang="ru-RU" kern="12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kern="1200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216845">
            <a:off x="2357436" y="1541787"/>
            <a:ext cx="318922" cy="14541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E-mail</a:t>
            </a:r>
            <a:endParaRPr lang="ru-RU" sz="1000" b="1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1898745" y="2868787"/>
            <a:ext cx="1286607" cy="365693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9813" y="4110791"/>
            <a:ext cx="1681376" cy="694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Открытый ресурс!!!</a:t>
            </a:r>
            <a:endParaRPr lang="ru-RU" sz="1200" b="1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3893371" y="3469966"/>
            <a:ext cx="345622" cy="55731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40831" y="3469966"/>
            <a:ext cx="345622" cy="55731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76120" y="98812"/>
            <a:ext cx="87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17375E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Контроль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за соблюдением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ОС требований по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ограничению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доступа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к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запрещенной информации за 9 месяцев 2018 года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8260081" y="6214393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3287258"/>
              </p:ext>
            </p:extLst>
          </p:nvPr>
        </p:nvGraphicFramePr>
        <p:xfrm>
          <a:off x="0" y="1473693"/>
          <a:ext cx="8976095" cy="156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80741"/>
              </p:ext>
            </p:extLst>
          </p:nvPr>
        </p:nvGraphicFramePr>
        <p:xfrm>
          <a:off x="244986" y="1393372"/>
          <a:ext cx="8528899" cy="3295196"/>
        </p:xfrm>
        <a:graphic>
          <a:graphicData uri="http://schemas.openxmlformats.org/drawingml/2006/table">
            <a:tbl>
              <a:tblPr firstRow="1" bandRow="1">
                <a:effectLst>
                  <a:innerShdw blurRad="1778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9905"/>
                <a:gridCol w="1405509"/>
                <a:gridCol w="1153886"/>
                <a:gridCol w="1578429"/>
                <a:gridCol w="1730828"/>
                <a:gridCol w="1110342"/>
              </a:tblGrid>
              <a:tr h="2111828"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операторов связи на территории ЦФО фактически  оказывающих услугу по предоставлению доступа к сети «Интернет»</a:t>
                      </a:r>
                      <a:endParaRPr lang="ru-RU" sz="11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Поступило  актов мониторинга с признаками административного правонарушения предусмотренного статьей 13.34 КоАП РФ </a:t>
                      </a:r>
                      <a:endParaRPr lang="ru-RU" sz="11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Рассмотрено материалов ТУ </a:t>
                      </a:r>
                      <a:endParaRPr lang="ru-RU" sz="11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Составлено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протоколов об административных правонарушениях</a:t>
                      </a:r>
                      <a:endParaRPr lang="ru-RU" sz="11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Процент составленных протоколов инспекторами ТУ от поступивших материалов ФГУП «ГРЧЦ» в ЦФО</a:t>
                      </a:r>
                      <a:endParaRPr lang="ru-RU" sz="11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решений суда </a:t>
                      </a:r>
                      <a:endParaRPr lang="ru-RU" sz="11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3368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1732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imes New Roman" pitchFamily="18" charset="0"/>
                        </a:rPr>
                        <a:t>606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imes New Roman" pitchFamily="18" charset="0"/>
                        </a:rPr>
                        <a:t>402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imes New Roman" pitchFamily="18" charset="0"/>
                        </a:rPr>
                        <a:t>70%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imes New Roman" pitchFamily="18" charset="0"/>
                        </a:rPr>
                        <a:t>85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9E1113E3A699408BC6C9C8F8AA4EB5" ma:contentTypeVersion="0" ma:contentTypeDescription="Создание документа." ma:contentTypeScope="" ma:versionID="908373aab57223c91812475eac2e40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CE7183-BA1F-4572-A3FA-2B4A1D4539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66CA71-A6AE-4E9A-985B-0342C43E7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02DD3C-B471-4B8D-8F80-E456367A9B07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5008</TotalTime>
  <Words>493</Words>
  <Application>Microsoft Office PowerPoint</Application>
  <PresentationFormat>Экран (16:9)</PresentationFormat>
  <Paragraphs>83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контроля осуществления операторами связи блокировки ресурсов в сети «Интернет» доступ к которым должен быть ограничен, программно – аппаратным комплексом  АС Ревизор </vt:lpstr>
      <vt:lpstr>Алгоритм контроля осуществления операторами связи блокировки ресурсов в сети «Интернет» доступ к которым должен быть ограничен, программно – аппаратным комплексом  АС Ревизор </vt:lpstr>
      <vt:lpstr>Оперативно – информационное взаимодействие сторон, при неправомерном  блокирование легитимных ресурсов в сети «Интернет»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Белас</dc:creator>
  <cp:lastModifiedBy>Беззаботнова</cp:lastModifiedBy>
  <cp:revision>357</cp:revision>
  <cp:lastPrinted>2018-10-09T07:50:12Z</cp:lastPrinted>
  <dcterms:created xsi:type="dcterms:W3CDTF">2015-10-05T12:12:35Z</dcterms:created>
  <dcterms:modified xsi:type="dcterms:W3CDTF">2018-10-09T07:55:51Z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0x0101001C9E1113E3A699408BC6C9C8F8AA4EB5</vt:lpwstr>
  </property>
</Properties>
</file>